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0226b548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0226b548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bb9b541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bb9b541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bb9b541a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bb9b541a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b9b541a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bb9b541a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bb9b541a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bb9b541a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bb9b541a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bb9b541a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bb9b541a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bb9b541a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bb9b541a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bb9b541a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bb9b541a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bb9b541a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bb9b541a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bb9b541a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bb9b541a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bb9b541a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0226b548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0226b548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0226b548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0226b548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0226b548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0226b548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0226b548a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0226b548a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0226b548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0226b548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0226b548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0226b548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0226b548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0226b548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0226b548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0226b548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0226b548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0226b548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bb9b541a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bb9b541a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0226b54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0226b54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0226b548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0226b548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0226b5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0226b5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0226b548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0226b548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0226b548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0226b548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0226b548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0226b548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0226b548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0226b548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0226b548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0226b548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0226b548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0226b548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0226b548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0226b548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0226b548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0226b548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0226b548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0226b548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0226b548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0226b548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0226b54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20226b548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0226b548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0226b548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0226b54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0226b54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0226b548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20226b548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0226b548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0226b548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0226b548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0226b548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0226b548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20226b548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0226b548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0226b548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0226b548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0226b548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0226b548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0226b548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0226b548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0226b548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b02b3d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3b02b3d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0226b548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0226b548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0226b548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0226b548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bb9b541a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bb9b541a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bb9b541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bb9b541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bb9b541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bb9b541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bb9b541a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bb9b541a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bb9b541a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bb9b541a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www.angelikalanger.com/GenericsFAQ/JavaGenericsFAQ.html" TargetMode="External"/><Relationship Id="rId4" Type="http://schemas.openxmlformats.org/officeDocument/2006/relationships/hyperlink" Target="http://www8.cs.umu.se/kurser/tdbb24/HT05/jem/download/generics-tutorial.pdf" TargetMode="External"/><Relationship Id="rId11" Type="http://schemas.openxmlformats.org/officeDocument/2006/relationships/hyperlink" Target="https://riptutorial.com/java/example/5954/deciding-between--t------super-t---and----extends-t-" TargetMode="External"/><Relationship Id="rId10" Type="http://schemas.openxmlformats.org/officeDocument/2006/relationships/hyperlink" Target="http://dx.doi.org/10.1109/TSE.1984.5010277" TargetMode="External"/><Relationship Id="rId12" Type="http://schemas.openxmlformats.org/officeDocument/2006/relationships/hyperlink" Target="http://www.angelikalanger.com/GenericsFAQ/FAQSections/TechnicalDetails.html" TargetMode="External"/><Relationship Id="rId9" Type="http://schemas.openxmlformats.org/officeDocument/2006/relationships/hyperlink" Target="http://www.cs.cornell.edu/~ross/publications/tamewild/tamewild-tate-pldi11-tr.pdf" TargetMode="External"/><Relationship Id="rId5" Type="http://schemas.openxmlformats.org/officeDocument/2006/relationships/hyperlink" Target="http://www-public.int-evry.fr/~gibson/Teaching/CSC7322/L10-Generics.pdf" TargetMode="External"/><Relationship Id="rId6" Type="http://schemas.openxmlformats.org/officeDocument/2006/relationships/hyperlink" Target="http://www.stepanovpapers.com/genprog.pdf" TargetMode="External"/><Relationship Id="rId7" Type="http://schemas.openxmlformats.org/officeDocument/2006/relationships/hyperlink" Target="http://doi.acm.org/10.1145/949343.949317" TargetMode="External"/><Relationship Id="rId8" Type="http://schemas.openxmlformats.org/officeDocument/2006/relationships/hyperlink" Target="http://doi.acm.org/10.1145/130844.13085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1.png"/><Relationship Id="rId4" Type="http://schemas.openxmlformats.org/officeDocument/2006/relationships/image" Target="../media/image75.png"/><Relationship Id="rId5"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3.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8.png"/><Relationship Id="rId10" Type="http://schemas.openxmlformats.org/officeDocument/2006/relationships/image" Target="../media/image16.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JAVA Generics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Type &amp; Parameterized Type</a:t>
            </a:r>
            <a:endParaRPr b="1" sz="2200">
              <a:solidFill>
                <a:srgbClr val="0000FF"/>
              </a:solidFill>
              <a:latin typeface="Calibri"/>
              <a:ea typeface="Calibri"/>
              <a:cs typeface="Calibri"/>
              <a:sym typeface="Calibri"/>
            </a:endParaRPr>
          </a:p>
        </p:txBody>
      </p:sp>
      <p:pic>
        <p:nvPicPr>
          <p:cNvPr id="149" name="Google Shape;149;p22"/>
          <p:cNvPicPr preferRelativeResize="0"/>
          <p:nvPr/>
        </p:nvPicPr>
        <p:blipFill>
          <a:blip r:embed="rId3">
            <a:alphaModFix/>
          </a:blip>
          <a:stretch>
            <a:fillRect/>
          </a:stretch>
        </p:blipFill>
        <p:spPr>
          <a:xfrm>
            <a:off x="221250" y="514938"/>
            <a:ext cx="8839199" cy="4113627"/>
          </a:xfrm>
          <a:prstGeom prst="rect">
            <a:avLst/>
          </a:prstGeom>
          <a:noFill/>
          <a:ln>
            <a:noFill/>
          </a:ln>
        </p:spPr>
      </p:pic>
      <p:grpSp>
        <p:nvGrpSpPr>
          <p:cNvPr id="150" name="Google Shape;150;p22"/>
          <p:cNvGrpSpPr/>
          <p:nvPr/>
        </p:nvGrpSpPr>
        <p:grpSpPr>
          <a:xfrm>
            <a:off x="180877" y="3802375"/>
            <a:ext cx="3351901" cy="1314903"/>
            <a:chOff x="180877" y="3802375"/>
            <a:chExt cx="3351901" cy="1314903"/>
          </a:xfrm>
        </p:grpSpPr>
        <p:sp>
          <p:nvSpPr>
            <p:cNvPr id="151" name="Google Shape;151;p22"/>
            <p:cNvSpPr/>
            <p:nvPr/>
          </p:nvSpPr>
          <p:spPr>
            <a:xfrm>
              <a:off x="234578" y="4291078"/>
              <a:ext cx="3298200" cy="82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180877" y="3802375"/>
              <a:ext cx="1396500" cy="82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Type Parameter Naming Conventions</a:t>
            </a:r>
            <a:endParaRPr b="1" sz="2200">
              <a:solidFill>
                <a:srgbClr val="0000FF"/>
              </a:solidFill>
              <a:latin typeface="Calibri"/>
              <a:ea typeface="Calibri"/>
              <a:cs typeface="Calibri"/>
              <a:sym typeface="Calibri"/>
            </a:endParaRPr>
          </a:p>
        </p:txBody>
      </p:sp>
      <p:grpSp>
        <p:nvGrpSpPr>
          <p:cNvPr id="158" name="Google Shape;158;p23"/>
          <p:cNvGrpSpPr/>
          <p:nvPr/>
        </p:nvGrpSpPr>
        <p:grpSpPr>
          <a:xfrm>
            <a:off x="180877" y="3802375"/>
            <a:ext cx="3351901" cy="1314903"/>
            <a:chOff x="180877" y="3802375"/>
            <a:chExt cx="3351901" cy="1314903"/>
          </a:xfrm>
        </p:grpSpPr>
        <p:sp>
          <p:nvSpPr>
            <p:cNvPr id="159" name="Google Shape;159;p23"/>
            <p:cNvSpPr/>
            <p:nvPr/>
          </p:nvSpPr>
          <p:spPr>
            <a:xfrm>
              <a:off x="234578" y="4291078"/>
              <a:ext cx="3298200" cy="82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180877" y="3802375"/>
              <a:ext cx="1396500" cy="82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 name="Google Shape;161;p23"/>
          <p:cNvPicPr preferRelativeResize="0"/>
          <p:nvPr/>
        </p:nvPicPr>
        <p:blipFill>
          <a:blip r:embed="rId3">
            <a:alphaModFix/>
          </a:blip>
          <a:stretch>
            <a:fillRect/>
          </a:stretch>
        </p:blipFill>
        <p:spPr>
          <a:xfrm>
            <a:off x="455375" y="1284425"/>
            <a:ext cx="7267575" cy="2695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Subtyping of Generic Types</a:t>
            </a:r>
            <a:endParaRPr b="1" sz="2200">
              <a:solidFill>
                <a:srgbClr val="0000FF"/>
              </a:solidFill>
              <a:latin typeface="Calibri"/>
              <a:ea typeface="Calibri"/>
              <a:cs typeface="Calibri"/>
              <a:sym typeface="Calibri"/>
            </a:endParaRPr>
          </a:p>
        </p:txBody>
      </p:sp>
      <p:pic>
        <p:nvPicPr>
          <p:cNvPr id="167" name="Google Shape;167;p24"/>
          <p:cNvPicPr preferRelativeResize="0"/>
          <p:nvPr/>
        </p:nvPicPr>
        <p:blipFill>
          <a:blip r:embed="rId3">
            <a:alphaModFix/>
          </a:blip>
          <a:stretch>
            <a:fillRect/>
          </a:stretch>
        </p:blipFill>
        <p:spPr>
          <a:xfrm>
            <a:off x="578400" y="1332650"/>
            <a:ext cx="2076900" cy="1126550"/>
          </a:xfrm>
          <a:prstGeom prst="rect">
            <a:avLst/>
          </a:prstGeom>
          <a:noFill/>
          <a:ln>
            <a:noFill/>
          </a:ln>
        </p:spPr>
      </p:pic>
      <p:pic>
        <p:nvPicPr>
          <p:cNvPr id="168" name="Google Shape;168;p24"/>
          <p:cNvPicPr preferRelativeResize="0"/>
          <p:nvPr/>
        </p:nvPicPr>
        <p:blipFill>
          <a:blip r:embed="rId4">
            <a:alphaModFix/>
          </a:blip>
          <a:stretch>
            <a:fillRect/>
          </a:stretch>
        </p:blipFill>
        <p:spPr>
          <a:xfrm>
            <a:off x="3752625" y="937075"/>
            <a:ext cx="4260900" cy="2422050"/>
          </a:xfrm>
          <a:prstGeom prst="rect">
            <a:avLst/>
          </a:prstGeom>
          <a:noFill/>
          <a:ln>
            <a:noFill/>
          </a:ln>
        </p:spPr>
      </p:pic>
      <p:pic>
        <p:nvPicPr>
          <p:cNvPr id="169" name="Google Shape;169;p24"/>
          <p:cNvPicPr preferRelativeResize="0"/>
          <p:nvPr/>
        </p:nvPicPr>
        <p:blipFill>
          <a:blip r:embed="rId5">
            <a:alphaModFix/>
          </a:blip>
          <a:stretch>
            <a:fillRect/>
          </a:stretch>
        </p:blipFill>
        <p:spPr>
          <a:xfrm>
            <a:off x="3924750" y="3886125"/>
            <a:ext cx="4054550" cy="38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Multiple Type Parameters</a:t>
            </a:r>
            <a:endParaRPr b="1" sz="2200">
              <a:solidFill>
                <a:srgbClr val="0000FF"/>
              </a:solidFill>
              <a:latin typeface="Calibri"/>
              <a:ea typeface="Calibri"/>
              <a:cs typeface="Calibri"/>
              <a:sym typeface="Calibri"/>
            </a:endParaRPr>
          </a:p>
        </p:txBody>
      </p:sp>
      <p:pic>
        <p:nvPicPr>
          <p:cNvPr id="175" name="Google Shape;175;p25"/>
          <p:cNvPicPr preferRelativeResize="0"/>
          <p:nvPr/>
        </p:nvPicPr>
        <p:blipFill>
          <a:blip r:embed="rId3">
            <a:alphaModFix/>
          </a:blip>
          <a:stretch>
            <a:fillRect/>
          </a:stretch>
        </p:blipFill>
        <p:spPr>
          <a:xfrm>
            <a:off x="660299" y="977750"/>
            <a:ext cx="2979599" cy="348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Restrictions</a:t>
            </a:r>
            <a:endParaRPr b="1" sz="2200">
              <a:solidFill>
                <a:srgbClr val="0000FF"/>
              </a:solidFill>
              <a:latin typeface="Calibri"/>
              <a:ea typeface="Calibri"/>
              <a:cs typeface="Calibri"/>
              <a:sym typeface="Calibri"/>
            </a:endParaRPr>
          </a:p>
        </p:txBody>
      </p:sp>
      <p:pic>
        <p:nvPicPr>
          <p:cNvPr id="181" name="Google Shape;181;p26"/>
          <p:cNvPicPr preferRelativeResize="0"/>
          <p:nvPr/>
        </p:nvPicPr>
        <p:blipFill>
          <a:blip r:embed="rId3">
            <a:alphaModFix/>
          </a:blip>
          <a:stretch>
            <a:fillRect/>
          </a:stretch>
        </p:blipFill>
        <p:spPr>
          <a:xfrm>
            <a:off x="673400" y="821050"/>
            <a:ext cx="5648899" cy="1467875"/>
          </a:xfrm>
          <a:prstGeom prst="rect">
            <a:avLst/>
          </a:prstGeom>
          <a:noFill/>
          <a:ln>
            <a:noFill/>
          </a:ln>
        </p:spPr>
      </p:pic>
      <p:pic>
        <p:nvPicPr>
          <p:cNvPr id="182" name="Google Shape;182;p26"/>
          <p:cNvPicPr preferRelativeResize="0"/>
          <p:nvPr/>
        </p:nvPicPr>
        <p:blipFill>
          <a:blip r:embed="rId4">
            <a:alphaModFix/>
          </a:blip>
          <a:stretch>
            <a:fillRect/>
          </a:stretch>
        </p:blipFill>
        <p:spPr>
          <a:xfrm>
            <a:off x="791825" y="2288925"/>
            <a:ext cx="5683025" cy="1870275"/>
          </a:xfrm>
          <a:prstGeom prst="rect">
            <a:avLst/>
          </a:prstGeom>
          <a:noFill/>
          <a:ln>
            <a:noFill/>
          </a:ln>
        </p:spPr>
      </p:pic>
      <p:pic>
        <p:nvPicPr>
          <p:cNvPr id="183" name="Google Shape;183;p26"/>
          <p:cNvPicPr preferRelativeResize="0"/>
          <p:nvPr/>
        </p:nvPicPr>
        <p:blipFill>
          <a:blip r:embed="rId5">
            <a:alphaModFix/>
          </a:blip>
          <a:stretch>
            <a:fillRect/>
          </a:stretch>
        </p:blipFill>
        <p:spPr>
          <a:xfrm>
            <a:off x="716100" y="4390125"/>
            <a:ext cx="6034474" cy="38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Bounded Type Parameter</a:t>
            </a:r>
            <a:endParaRPr b="1" sz="2200">
              <a:solidFill>
                <a:srgbClr val="0000FF"/>
              </a:solidFill>
              <a:latin typeface="Calibri"/>
              <a:ea typeface="Calibri"/>
              <a:cs typeface="Calibri"/>
              <a:sym typeface="Calibri"/>
            </a:endParaRPr>
          </a:p>
        </p:txBody>
      </p:sp>
      <p:pic>
        <p:nvPicPr>
          <p:cNvPr id="189" name="Google Shape;189;p27"/>
          <p:cNvPicPr preferRelativeResize="0"/>
          <p:nvPr/>
        </p:nvPicPr>
        <p:blipFill>
          <a:blip r:embed="rId3">
            <a:alphaModFix/>
          </a:blip>
          <a:stretch>
            <a:fillRect/>
          </a:stretch>
        </p:blipFill>
        <p:spPr>
          <a:xfrm>
            <a:off x="626575" y="692325"/>
            <a:ext cx="5381401" cy="1242325"/>
          </a:xfrm>
          <a:prstGeom prst="rect">
            <a:avLst/>
          </a:prstGeom>
          <a:noFill/>
          <a:ln>
            <a:noFill/>
          </a:ln>
        </p:spPr>
      </p:pic>
      <p:pic>
        <p:nvPicPr>
          <p:cNvPr id="190" name="Google Shape;190;p27"/>
          <p:cNvPicPr preferRelativeResize="0"/>
          <p:nvPr/>
        </p:nvPicPr>
        <p:blipFill>
          <a:blip r:embed="rId4">
            <a:alphaModFix/>
          </a:blip>
          <a:stretch>
            <a:fillRect/>
          </a:stretch>
        </p:blipFill>
        <p:spPr>
          <a:xfrm>
            <a:off x="530173" y="2732425"/>
            <a:ext cx="5238601" cy="2341300"/>
          </a:xfrm>
          <a:prstGeom prst="rect">
            <a:avLst/>
          </a:prstGeom>
          <a:noFill/>
          <a:ln>
            <a:noFill/>
          </a:ln>
        </p:spPr>
      </p:pic>
      <p:sp>
        <p:nvSpPr>
          <p:cNvPr id="191" name="Google Shape;191;p27"/>
          <p:cNvSpPr txBox="1"/>
          <p:nvPr/>
        </p:nvSpPr>
        <p:spPr>
          <a:xfrm>
            <a:off x="626575" y="2332225"/>
            <a:ext cx="10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a:t>
            </a:r>
            <a:endParaRPr b="1"/>
          </a:p>
        </p:txBody>
      </p:sp>
      <p:pic>
        <p:nvPicPr>
          <p:cNvPr id="192" name="Google Shape;192;p27"/>
          <p:cNvPicPr preferRelativeResize="0"/>
          <p:nvPr/>
        </p:nvPicPr>
        <p:blipFill>
          <a:blip r:embed="rId5">
            <a:alphaModFix/>
          </a:blip>
          <a:stretch>
            <a:fillRect/>
          </a:stretch>
        </p:blipFill>
        <p:spPr>
          <a:xfrm>
            <a:off x="4699691" y="2066449"/>
            <a:ext cx="4346184" cy="511625"/>
          </a:xfrm>
          <a:prstGeom prst="rect">
            <a:avLst/>
          </a:prstGeom>
          <a:noFill/>
          <a:ln>
            <a:noFill/>
          </a:ln>
        </p:spPr>
      </p:pic>
      <p:pic>
        <p:nvPicPr>
          <p:cNvPr id="193" name="Google Shape;193;p27"/>
          <p:cNvPicPr preferRelativeResize="0"/>
          <p:nvPr/>
        </p:nvPicPr>
        <p:blipFill>
          <a:blip r:embed="rId6">
            <a:alphaModFix/>
          </a:blip>
          <a:stretch>
            <a:fillRect/>
          </a:stretch>
        </p:blipFill>
        <p:spPr>
          <a:xfrm>
            <a:off x="5635600" y="2666825"/>
            <a:ext cx="1907325" cy="1270000"/>
          </a:xfrm>
          <a:prstGeom prst="rect">
            <a:avLst/>
          </a:prstGeom>
          <a:noFill/>
          <a:ln>
            <a:noFill/>
          </a:ln>
        </p:spPr>
      </p:pic>
      <p:pic>
        <p:nvPicPr>
          <p:cNvPr id="194" name="Google Shape;194;p27"/>
          <p:cNvPicPr preferRelativeResize="0"/>
          <p:nvPr/>
        </p:nvPicPr>
        <p:blipFill>
          <a:blip r:embed="rId7">
            <a:alphaModFix/>
          </a:blip>
          <a:stretch>
            <a:fillRect/>
          </a:stretch>
        </p:blipFill>
        <p:spPr>
          <a:xfrm>
            <a:off x="6168125" y="3716869"/>
            <a:ext cx="2912476" cy="135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Bounded Type Parameter</a:t>
            </a:r>
            <a:endParaRPr b="1" sz="2200">
              <a:solidFill>
                <a:srgbClr val="0000FF"/>
              </a:solidFill>
              <a:latin typeface="Calibri"/>
              <a:ea typeface="Calibri"/>
              <a:cs typeface="Calibri"/>
              <a:sym typeface="Calibri"/>
            </a:endParaRPr>
          </a:p>
        </p:txBody>
      </p:sp>
      <p:pic>
        <p:nvPicPr>
          <p:cNvPr id="200" name="Google Shape;200;p28"/>
          <p:cNvPicPr preferRelativeResize="0"/>
          <p:nvPr/>
        </p:nvPicPr>
        <p:blipFill>
          <a:blip r:embed="rId3">
            <a:alphaModFix/>
          </a:blip>
          <a:stretch>
            <a:fillRect/>
          </a:stretch>
        </p:blipFill>
        <p:spPr>
          <a:xfrm>
            <a:off x="1886650" y="1235975"/>
            <a:ext cx="5685600" cy="288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Specifics</a:t>
            </a:r>
            <a:endParaRPr b="1" sz="2200">
              <a:solidFill>
                <a:srgbClr val="0000FF"/>
              </a:solidFill>
              <a:latin typeface="Calibri"/>
              <a:ea typeface="Calibri"/>
              <a:cs typeface="Calibri"/>
              <a:sym typeface="Calibri"/>
            </a:endParaRPr>
          </a:p>
        </p:txBody>
      </p:sp>
      <p:pic>
        <p:nvPicPr>
          <p:cNvPr id="206" name="Google Shape;206;p29"/>
          <p:cNvPicPr preferRelativeResize="0"/>
          <p:nvPr/>
        </p:nvPicPr>
        <p:blipFill>
          <a:blip r:embed="rId3">
            <a:alphaModFix/>
          </a:blip>
          <a:stretch>
            <a:fillRect/>
          </a:stretch>
        </p:blipFill>
        <p:spPr>
          <a:xfrm>
            <a:off x="537075" y="867650"/>
            <a:ext cx="5958524" cy="1778275"/>
          </a:xfrm>
          <a:prstGeom prst="rect">
            <a:avLst/>
          </a:prstGeom>
          <a:noFill/>
          <a:ln>
            <a:noFill/>
          </a:ln>
        </p:spPr>
      </p:pic>
      <p:pic>
        <p:nvPicPr>
          <p:cNvPr id="207" name="Google Shape;207;p29"/>
          <p:cNvPicPr preferRelativeResize="0"/>
          <p:nvPr/>
        </p:nvPicPr>
        <p:blipFill>
          <a:blip r:embed="rId4">
            <a:alphaModFix/>
          </a:blip>
          <a:stretch>
            <a:fillRect/>
          </a:stretch>
        </p:blipFill>
        <p:spPr>
          <a:xfrm>
            <a:off x="411771" y="2749875"/>
            <a:ext cx="6703324" cy="1730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WildCard</a:t>
            </a:r>
            <a:endParaRPr b="1" sz="2200">
              <a:solidFill>
                <a:srgbClr val="0000FF"/>
              </a:solidFill>
              <a:latin typeface="Calibri"/>
              <a:ea typeface="Calibri"/>
              <a:cs typeface="Calibri"/>
              <a:sym typeface="Calibri"/>
            </a:endParaRPr>
          </a:p>
        </p:txBody>
      </p:sp>
      <p:pic>
        <p:nvPicPr>
          <p:cNvPr id="213" name="Google Shape;213;p30"/>
          <p:cNvPicPr preferRelativeResize="0"/>
          <p:nvPr/>
        </p:nvPicPr>
        <p:blipFill>
          <a:blip r:embed="rId3">
            <a:alphaModFix/>
          </a:blip>
          <a:stretch>
            <a:fillRect/>
          </a:stretch>
        </p:blipFill>
        <p:spPr>
          <a:xfrm>
            <a:off x="1122375" y="946825"/>
            <a:ext cx="6344325" cy="3467450"/>
          </a:xfrm>
          <a:prstGeom prst="rect">
            <a:avLst/>
          </a:prstGeom>
          <a:noFill/>
          <a:ln>
            <a:noFill/>
          </a:ln>
        </p:spPr>
      </p:pic>
      <p:sp>
        <p:nvSpPr>
          <p:cNvPr id="214" name="Google Shape;214;p30"/>
          <p:cNvSpPr txBox="1"/>
          <p:nvPr/>
        </p:nvSpPr>
        <p:spPr>
          <a:xfrm>
            <a:off x="5845825" y="4454950"/>
            <a:ext cx="277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Parameterized type is generified here</a:t>
            </a:r>
            <a:endParaRPr/>
          </a:p>
        </p:txBody>
      </p:sp>
      <p:sp>
        <p:nvSpPr>
          <p:cNvPr id="215" name="Google Shape;215;p30"/>
          <p:cNvSpPr txBox="1"/>
          <p:nvPr/>
        </p:nvSpPr>
        <p:spPr>
          <a:xfrm>
            <a:off x="664225" y="4454950"/>
            <a:ext cx="417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Wildcard can be used only as type argument, it cannot be used as type parameter</a:t>
            </a:r>
            <a:endParaRPr b="1">
              <a:solidFill>
                <a:srgbClr val="0000FF"/>
              </a:solidFill>
            </a:endParaRPr>
          </a:p>
        </p:txBody>
      </p:sp>
      <p:pic>
        <p:nvPicPr>
          <p:cNvPr id="216" name="Google Shape;216;p30"/>
          <p:cNvPicPr preferRelativeResize="0"/>
          <p:nvPr/>
        </p:nvPicPr>
        <p:blipFill>
          <a:blip r:embed="rId4">
            <a:alphaModFix/>
          </a:blip>
          <a:stretch>
            <a:fillRect/>
          </a:stretch>
        </p:blipFill>
        <p:spPr>
          <a:xfrm>
            <a:off x="4840525" y="4430601"/>
            <a:ext cx="4100376" cy="66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Common Usage</a:t>
            </a:r>
            <a:endParaRPr b="1" sz="2200">
              <a:solidFill>
                <a:srgbClr val="0000FF"/>
              </a:solidFill>
              <a:latin typeface="Calibri"/>
              <a:ea typeface="Calibri"/>
              <a:cs typeface="Calibri"/>
              <a:sym typeface="Calibri"/>
            </a:endParaRPr>
          </a:p>
        </p:txBody>
      </p:sp>
      <p:pic>
        <p:nvPicPr>
          <p:cNvPr id="222" name="Google Shape;222;p31"/>
          <p:cNvPicPr preferRelativeResize="0"/>
          <p:nvPr/>
        </p:nvPicPr>
        <p:blipFill>
          <a:blip r:embed="rId3">
            <a:alphaModFix/>
          </a:blip>
          <a:stretch>
            <a:fillRect/>
          </a:stretch>
        </p:blipFill>
        <p:spPr>
          <a:xfrm>
            <a:off x="577925" y="597175"/>
            <a:ext cx="4179525" cy="1818775"/>
          </a:xfrm>
          <a:prstGeom prst="rect">
            <a:avLst/>
          </a:prstGeom>
          <a:noFill/>
          <a:ln>
            <a:noFill/>
          </a:ln>
        </p:spPr>
      </p:pic>
      <p:pic>
        <p:nvPicPr>
          <p:cNvPr id="223" name="Google Shape;223;p31"/>
          <p:cNvPicPr preferRelativeResize="0"/>
          <p:nvPr/>
        </p:nvPicPr>
        <p:blipFill>
          <a:blip r:embed="rId4">
            <a:alphaModFix/>
          </a:blip>
          <a:stretch>
            <a:fillRect/>
          </a:stretch>
        </p:blipFill>
        <p:spPr>
          <a:xfrm>
            <a:off x="4231850" y="3029400"/>
            <a:ext cx="4600451" cy="2003475"/>
          </a:xfrm>
          <a:prstGeom prst="rect">
            <a:avLst/>
          </a:prstGeom>
          <a:noFill/>
          <a:ln>
            <a:noFill/>
          </a:ln>
        </p:spPr>
      </p:pic>
      <p:sp>
        <p:nvSpPr>
          <p:cNvPr id="224" name="Google Shape;224;p31"/>
          <p:cNvSpPr/>
          <p:nvPr/>
        </p:nvSpPr>
        <p:spPr>
          <a:xfrm>
            <a:off x="6169450" y="3497850"/>
            <a:ext cx="1604400" cy="30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159300" y="292625"/>
            <a:ext cx="8520600" cy="572700"/>
          </a:xfrm>
          <a:prstGeom prst="rect">
            <a:avLst/>
          </a:prstGeom>
        </p:spPr>
        <p:txBody>
          <a:bodyPr anchorCtr="0" anchor="t" bIns="91425" lIns="91425" spcFirstLastPara="1" rIns="91425" wrap="square" tIns="91425">
            <a:normAutofit fontScale="90000"/>
          </a:bodyPr>
          <a:lstStyle/>
          <a:p>
            <a:pPr indent="0" lvl="0" marL="228600" rtl="0" algn="l">
              <a:spcBef>
                <a:spcPts val="0"/>
              </a:spcBef>
              <a:spcAft>
                <a:spcPts val="0"/>
              </a:spcAft>
              <a:buClr>
                <a:schemeClr val="dk1"/>
              </a:buClr>
              <a:buSzPct val="50000"/>
              <a:buFont typeface="Arial"/>
              <a:buNone/>
            </a:pPr>
            <a:r>
              <a:rPr b="1" lang="en" sz="2200">
                <a:solidFill>
                  <a:srgbClr val="0000FF"/>
                </a:solidFill>
                <a:latin typeface="Calibri"/>
                <a:ea typeface="Calibri"/>
                <a:cs typeface="Calibri"/>
                <a:sym typeface="Calibri"/>
              </a:rPr>
              <a:t>Generic programming: introduction</a:t>
            </a:r>
            <a:endParaRPr b="1" sz="2200">
              <a:solidFill>
                <a:srgbClr val="0000FF"/>
              </a:solidFill>
              <a:latin typeface="Calibri"/>
              <a:ea typeface="Calibri"/>
              <a:cs typeface="Calibri"/>
              <a:sym typeface="Calibri"/>
            </a:endParaRPr>
          </a:p>
          <a:p>
            <a:pPr indent="0" lvl="0" marL="228600" rtl="0" algn="l">
              <a:spcBef>
                <a:spcPts val="0"/>
              </a:spcBef>
              <a:spcAft>
                <a:spcPts val="0"/>
              </a:spcAft>
              <a:buClr>
                <a:schemeClr val="dk1"/>
              </a:buClr>
              <a:buSzPct val="50000"/>
              <a:buFont typeface="Arial"/>
              <a:buNone/>
            </a:pPr>
            <a:r>
              <a:t/>
            </a:r>
            <a:endParaRPr b="1" sz="2200">
              <a:solidFill>
                <a:srgbClr val="0000FF"/>
              </a:solidFill>
              <a:latin typeface="Calibri"/>
              <a:ea typeface="Calibri"/>
              <a:cs typeface="Calibri"/>
              <a:sym typeface="Calibri"/>
            </a:endParaRPr>
          </a:p>
          <a:p>
            <a:pPr indent="0" lvl="0" marL="228600" rtl="0" algn="l">
              <a:spcBef>
                <a:spcPts val="0"/>
              </a:spcBef>
              <a:spcAft>
                <a:spcPts val="0"/>
              </a:spcAft>
              <a:buClr>
                <a:schemeClr val="lt1"/>
              </a:buClr>
              <a:buSzPct val="100000"/>
              <a:buFont typeface="Calibri"/>
              <a:buNone/>
            </a:pPr>
            <a:r>
              <a:t/>
            </a:r>
            <a:endParaRPr b="1" sz="2200">
              <a:solidFill>
                <a:srgbClr val="0000FF"/>
              </a:solidFill>
              <a:latin typeface="Calibri"/>
              <a:ea typeface="Calibri"/>
              <a:cs typeface="Calibri"/>
              <a:sym typeface="Calibri"/>
            </a:endParaRPr>
          </a:p>
        </p:txBody>
      </p:sp>
      <p:sp>
        <p:nvSpPr>
          <p:cNvPr id="60" name="Google Shape;60;p14"/>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155416" lvl="0" marL="182562" rtl="0" algn="l">
              <a:lnSpc>
                <a:spcPct val="80000"/>
              </a:lnSpc>
              <a:spcBef>
                <a:spcPts val="0"/>
              </a:spcBef>
              <a:spcAft>
                <a:spcPts val="0"/>
              </a:spcAft>
              <a:buClr>
                <a:srgbClr val="93A299"/>
              </a:buClr>
              <a:buSzPts val="1273"/>
              <a:buChar char="•"/>
            </a:pPr>
            <a:r>
              <a:rPr lang="en" sz="1550">
                <a:solidFill>
                  <a:srgbClr val="292934"/>
                </a:solidFill>
                <a:latin typeface="Calibri"/>
                <a:ea typeface="Calibri"/>
                <a:cs typeface="Calibri"/>
                <a:sym typeface="Calibri"/>
              </a:rPr>
              <a:t>Java Generics is a language feature that enables the definition of classes and methods that are implemented independently of some type that they use as an </a:t>
            </a:r>
            <a:r>
              <a:rPr b="1" lang="en" sz="1550">
                <a:solidFill>
                  <a:srgbClr val="292934"/>
                </a:solidFill>
                <a:latin typeface="Calibri"/>
                <a:ea typeface="Calibri"/>
                <a:cs typeface="Calibri"/>
                <a:sym typeface="Calibri"/>
              </a:rPr>
              <a:t>abstraction</a:t>
            </a:r>
            <a:r>
              <a:rPr lang="en" sz="1550">
                <a:solidFill>
                  <a:srgbClr val="292934"/>
                </a:solidFill>
                <a:latin typeface="Calibri"/>
                <a:ea typeface="Calibri"/>
                <a:cs typeface="Calibri"/>
                <a:sym typeface="Calibri"/>
              </a:rPr>
              <a:t> by accepting a </a:t>
            </a:r>
            <a:r>
              <a:rPr lang="en" sz="1550" u="sng">
                <a:solidFill>
                  <a:srgbClr val="292934"/>
                </a:solidFill>
                <a:latin typeface="Calibri"/>
                <a:ea typeface="Calibri"/>
                <a:cs typeface="Calibri"/>
                <a:sym typeface="Calibri"/>
              </a:rPr>
              <a:t>type parameter</a:t>
            </a:r>
            <a:r>
              <a:rPr lang="en" sz="1550">
                <a:solidFill>
                  <a:srgbClr val="292934"/>
                </a:solidFill>
                <a:latin typeface="Calibri"/>
                <a:ea typeface="Calibri"/>
                <a:cs typeface="Calibri"/>
                <a:sym typeface="Calibri"/>
              </a:rPr>
              <a:t>.</a:t>
            </a:r>
            <a:endParaRPr sz="1550">
              <a:solidFill>
                <a:srgbClr val="292934"/>
              </a:solidFill>
              <a:latin typeface="Calibri"/>
              <a:ea typeface="Calibri"/>
              <a:cs typeface="Calibri"/>
              <a:sym typeface="Calibri"/>
            </a:endParaRPr>
          </a:p>
          <a:p>
            <a:pPr indent="0" lvl="0" marL="0" rtl="0" algn="l">
              <a:lnSpc>
                <a:spcPct val="80000"/>
              </a:lnSpc>
              <a:spcBef>
                <a:spcPts val="400"/>
              </a:spcBef>
              <a:spcAft>
                <a:spcPts val="0"/>
              </a:spcAft>
              <a:buSzPts val="1018"/>
              <a:buNone/>
            </a:pPr>
            <a:r>
              <a:t/>
            </a:r>
            <a:endParaRPr sz="1550">
              <a:solidFill>
                <a:srgbClr val="292934"/>
              </a:solidFill>
              <a:latin typeface="Calibri"/>
              <a:ea typeface="Calibri"/>
              <a:cs typeface="Calibri"/>
              <a:sym typeface="Calibri"/>
            </a:endParaRPr>
          </a:p>
          <a:p>
            <a:pPr indent="-155416" lvl="0" marL="182562" rtl="0" algn="l">
              <a:lnSpc>
                <a:spcPct val="80000"/>
              </a:lnSpc>
              <a:spcBef>
                <a:spcPts val="400"/>
              </a:spcBef>
              <a:spcAft>
                <a:spcPts val="0"/>
              </a:spcAft>
              <a:buClr>
                <a:srgbClr val="93A299"/>
              </a:buClr>
              <a:buSzPts val="1273"/>
              <a:buChar char="•"/>
            </a:pPr>
            <a:r>
              <a:rPr lang="en" sz="1550">
                <a:solidFill>
                  <a:srgbClr val="292934"/>
                </a:solidFill>
                <a:latin typeface="Calibri"/>
                <a:ea typeface="Calibri"/>
                <a:cs typeface="Calibri"/>
                <a:sym typeface="Calibri"/>
              </a:rPr>
              <a:t>Generic types are </a:t>
            </a:r>
            <a:r>
              <a:rPr b="1" lang="en" sz="1550">
                <a:solidFill>
                  <a:srgbClr val="292934"/>
                </a:solidFill>
                <a:latin typeface="Calibri"/>
                <a:ea typeface="Calibri"/>
                <a:cs typeface="Calibri"/>
                <a:sym typeface="Calibri"/>
              </a:rPr>
              <a:t>instantiated</a:t>
            </a:r>
            <a:r>
              <a:rPr lang="en" sz="1550">
                <a:solidFill>
                  <a:srgbClr val="292934"/>
                </a:solidFill>
                <a:latin typeface="Calibri"/>
                <a:ea typeface="Calibri"/>
                <a:cs typeface="Calibri"/>
                <a:sym typeface="Calibri"/>
              </a:rPr>
              <a:t> to form </a:t>
            </a:r>
            <a:r>
              <a:rPr b="1" lang="en" sz="1550">
                <a:solidFill>
                  <a:srgbClr val="292934"/>
                </a:solidFill>
                <a:latin typeface="Calibri"/>
                <a:ea typeface="Calibri"/>
                <a:cs typeface="Calibri"/>
                <a:sym typeface="Calibri"/>
              </a:rPr>
              <a:t>parameterized types </a:t>
            </a:r>
            <a:r>
              <a:rPr lang="en" sz="1550">
                <a:solidFill>
                  <a:srgbClr val="292934"/>
                </a:solidFill>
                <a:latin typeface="Calibri"/>
                <a:ea typeface="Calibri"/>
                <a:cs typeface="Calibri"/>
                <a:sym typeface="Calibri"/>
              </a:rPr>
              <a:t>by providing actual type arguments that replace the formal type parameters.  </a:t>
            </a:r>
            <a:endParaRPr sz="1550">
              <a:solidFill>
                <a:srgbClr val="292934"/>
              </a:solidFill>
              <a:latin typeface="Calibri"/>
              <a:ea typeface="Calibri"/>
              <a:cs typeface="Calibri"/>
              <a:sym typeface="Calibri"/>
            </a:endParaRPr>
          </a:p>
          <a:p>
            <a:pPr indent="0" lvl="0" marL="182562" rtl="0" algn="l">
              <a:lnSpc>
                <a:spcPct val="80000"/>
              </a:lnSpc>
              <a:spcBef>
                <a:spcPts val="400"/>
              </a:spcBef>
              <a:spcAft>
                <a:spcPts val="0"/>
              </a:spcAft>
              <a:buSzPts val="1018"/>
              <a:buNone/>
            </a:pPr>
            <a:r>
              <a:t/>
            </a:r>
            <a:endParaRPr sz="1550">
              <a:solidFill>
                <a:srgbClr val="292934"/>
              </a:solidFill>
              <a:latin typeface="Calibri"/>
              <a:ea typeface="Calibri"/>
              <a:cs typeface="Calibri"/>
              <a:sym typeface="Calibri"/>
            </a:endParaRPr>
          </a:p>
          <a:p>
            <a:pPr indent="-155416" lvl="0" marL="182562" rtl="0" algn="l">
              <a:lnSpc>
                <a:spcPct val="80000"/>
              </a:lnSpc>
              <a:spcBef>
                <a:spcPts val="400"/>
              </a:spcBef>
              <a:spcAft>
                <a:spcPts val="0"/>
              </a:spcAft>
              <a:buClr>
                <a:srgbClr val="93A299"/>
              </a:buClr>
              <a:buSzPts val="1273"/>
              <a:buChar char="•"/>
            </a:pPr>
            <a:r>
              <a:rPr lang="en" sz="1550">
                <a:solidFill>
                  <a:srgbClr val="292934"/>
                </a:solidFill>
                <a:latin typeface="Calibri"/>
                <a:ea typeface="Calibri"/>
                <a:cs typeface="Calibri"/>
                <a:sym typeface="Calibri"/>
              </a:rPr>
              <a:t>For example, a class like </a:t>
            </a:r>
            <a:r>
              <a:rPr lang="en" sz="1550">
                <a:solidFill>
                  <a:srgbClr val="0070C0"/>
                </a:solidFill>
                <a:latin typeface="Consolas"/>
                <a:ea typeface="Consolas"/>
                <a:cs typeface="Consolas"/>
                <a:sym typeface="Consolas"/>
              </a:rPr>
              <a:t>LinkedList&lt;T&gt; </a:t>
            </a:r>
            <a:r>
              <a:rPr lang="en" sz="1550">
                <a:solidFill>
                  <a:srgbClr val="292934"/>
                </a:solidFill>
                <a:latin typeface="Calibri"/>
                <a:ea typeface="Calibri"/>
                <a:cs typeface="Calibri"/>
                <a:sym typeface="Calibri"/>
              </a:rPr>
              <a:t>is a generic type, that has a type parameter </a:t>
            </a:r>
            <a:r>
              <a:rPr lang="en" sz="1550">
                <a:solidFill>
                  <a:srgbClr val="0070C0"/>
                </a:solidFill>
                <a:latin typeface="Consolas"/>
                <a:ea typeface="Consolas"/>
                <a:cs typeface="Consolas"/>
                <a:sym typeface="Consolas"/>
              </a:rPr>
              <a:t>T</a:t>
            </a:r>
            <a:r>
              <a:rPr lang="en" sz="1550">
                <a:solidFill>
                  <a:srgbClr val="292934"/>
                </a:solidFill>
                <a:latin typeface="Calibri"/>
                <a:ea typeface="Calibri"/>
                <a:cs typeface="Calibri"/>
                <a:sym typeface="Calibri"/>
              </a:rPr>
              <a:t>. Instantiations, such as </a:t>
            </a:r>
            <a:r>
              <a:rPr lang="en" sz="1550">
                <a:solidFill>
                  <a:srgbClr val="0070C0"/>
                </a:solidFill>
                <a:latin typeface="Consolas"/>
                <a:ea typeface="Consolas"/>
                <a:cs typeface="Consolas"/>
                <a:sym typeface="Consolas"/>
              </a:rPr>
              <a:t>LinkedList&lt;String&gt; </a:t>
            </a:r>
            <a:r>
              <a:rPr lang="en" sz="1550">
                <a:solidFill>
                  <a:srgbClr val="292934"/>
                </a:solidFill>
                <a:latin typeface="Calibri"/>
                <a:ea typeface="Calibri"/>
                <a:cs typeface="Calibri"/>
                <a:sym typeface="Calibri"/>
              </a:rPr>
              <a:t>or a </a:t>
            </a:r>
            <a:r>
              <a:rPr lang="en" sz="1550">
                <a:solidFill>
                  <a:srgbClr val="0070C0"/>
                </a:solidFill>
                <a:latin typeface="Consolas"/>
                <a:ea typeface="Consolas"/>
                <a:cs typeface="Consolas"/>
                <a:sym typeface="Consolas"/>
              </a:rPr>
              <a:t>LinkedList&lt;Integer&gt;</a:t>
            </a:r>
            <a:r>
              <a:rPr lang="en" sz="1550">
                <a:solidFill>
                  <a:srgbClr val="292934"/>
                </a:solidFill>
                <a:latin typeface="Calibri"/>
                <a:ea typeface="Calibri"/>
                <a:cs typeface="Calibri"/>
                <a:sym typeface="Calibri"/>
              </a:rPr>
              <a:t>, are called </a:t>
            </a:r>
            <a:r>
              <a:rPr b="1" lang="en" sz="1550">
                <a:solidFill>
                  <a:srgbClr val="292934"/>
                </a:solidFill>
                <a:latin typeface="Calibri"/>
                <a:ea typeface="Calibri"/>
                <a:cs typeface="Calibri"/>
                <a:sym typeface="Calibri"/>
              </a:rPr>
              <a:t>parameterized types</a:t>
            </a:r>
            <a:r>
              <a:rPr lang="en" sz="1550">
                <a:solidFill>
                  <a:srgbClr val="292934"/>
                </a:solidFill>
                <a:latin typeface="Calibri"/>
                <a:ea typeface="Calibri"/>
                <a:cs typeface="Calibri"/>
                <a:sym typeface="Calibri"/>
              </a:rPr>
              <a:t>, and </a:t>
            </a:r>
            <a:r>
              <a:rPr lang="en" sz="1550">
                <a:solidFill>
                  <a:srgbClr val="0070C0"/>
                </a:solidFill>
                <a:latin typeface="Consolas"/>
                <a:ea typeface="Consolas"/>
                <a:cs typeface="Consolas"/>
                <a:sym typeface="Consolas"/>
              </a:rPr>
              <a:t>String</a:t>
            </a:r>
            <a:r>
              <a:rPr lang="en" sz="1550">
                <a:solidFill>
                  <a:srgbClr val="292934"/>
                </a:solidFill>
                <a:latin typeface="Calibri"/>
                <a:ea typeface="Calibri"/>
                <a:cs typeface="Calibri"/>
                <a:sym typeface="Calibri"/>
              </a:rPr>
              <a:t> and </a:t>
            </a:r>
            <a:r>
              <a:rPr lang="en" sz="1550">
                <a:solidFill>
                  <a:srgbClr val="0070C0"/>
                </a:solidFill>
                <a:latin typeface="Consolas"/>
                <a:ea typeface="Consolas"/>
                <a:cs typeface="Consolas"/>
                <a:sym typeface="Consolas"/>
              </a:rPr>
              <a:t>Integer</a:t>
            </a:r>
            <a:r>
              <a:rPr lang="en" sz="1550">
                <a:solidFill>
                  <a:srgbClr val="292934"/>
                </a:solidFill>
                <a:latin typeface="Calibri"/>
                <a:ea typeface="Calibri"/>
                <a:cs typeface="Calibri"/>
                <a:sym typeface="Calibri"/>
              </a:rPr>
              <a:t> are the respective actual </a:t>
            </a:r>
            <a:r>
              <a:rPr b="1" lang="en" sz="1550">
                <a:solidFill>
                  <a:srgbClr val="292934"/>
                </a:solidFill>
                <a:latin typeface="Calibri"/>
                <a:ea typeface="Calibri"/>
                <a:cs typeface="Calibri"/>
                <a:sym typeface="Calibri"/>
              </a:rPr>
              <a:t>type arguments</a:t>
            </a:r>
            <a:r>
              <a:rPr lang="en" sz="1550">
                <a:solidFill>
                  <a:srgbClr val="292934"/>
                </a:solidFill>
                <a:latin typeface="Calibri"/>
                <a:ea typeface="Calibri"/>
                <a:cs typeface="Calibri"/>
                <a:sym typeface="Calibri"/>
              </a:rPr>
              <a:t>.</a:t>
            </a:r>
            <a:endParaRPr sz="155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1573"/>
              <a:buFont typeface="Arial"/>
              <a:buNone/>
            </a:pPr>
            <a:r>
              <a:t/>
            </a:r>
            <a:endParaRPr sz="1550">
              <a:solidFill>
                <a:srgbClr val="292934"/>
              </a:solidFill>
              <a:latin typeface="Calibri"/>
              <a:ea typeface="Calibri"/>
              <a:cs typeface="Calibri"/>
              <a:sym typeface="Calibri"/>
            </a:endParaRPr>
          </a:p>
          <a:p>
            <a:pPr indent="0" lvl="0" marL="0" rtl="0" algn="l">
              <a:lnSpc>
                <a:spcPct val="80000"/>
              </a:lnSpc>
              <a:spcBef>
                <a:spcPts val="0"/>
              </a:spcBef>
              <a:spcAft>
                <a:spcPts val="1200"/>
              </a:spcAft>
              <a:buSzPts val="1018"/>
              <a:buNone/>
            </a:pPr>
            <a:r>
              <a:t/>
            </a:r>
            <a:endParaRPr sz="136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Java Generics: wildcards</a:t>
            </a:r>
            <a:endParaRPr b="1" sz="2200">
              <a:solidFill>
                <a:srgbClr val="0000FF"/>
              </a:solidFill>
              <a:latin typeface="Calibri"/>
              <a:ea typeface="Calibri"/>
              <a:cs typeface="Calibri"/>
              <a:sym typeface="Calibri"/>
            </a:endParaRPr>
          </a:p>
          <a:p>
            <a:pPr indent="0" lvl="0" marL="228600" marR="0" rtl="0" algn="l">
              <a:lnSpc>
                <a:spcPct val="100000"/>
              </a:lnSpc>
              <a:spcBef>
                <a:spcPts val="0"/>
              </a:spcBef>
              <a:spcAft>
                <a:spcPts val="0"/>
              </a:spcAft>
              <a:buNone/>
            </a:pPr>
            <a:r>
              <a:t/>
            </a:r>
            <a:endParaRPr b="1" sz="2200">
              <a:solidFill>
                <a:srgbClr val="0000FF"/>
              </a:solidFill>
              <a:latin typeface="Calibri"/>
              <a:ea typeface="Calibri"/>
              <a:cs typeface="Calibri"/>
              <a:sym typeface="Calibri"/>
            </a:endParaRPr>
          </a:p>
        </p:txBody>
      </p:sp>
      <p:sp>
        <p:nvSpPr>
          <p:cNvPr id="230" name="Google Shape;23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82562" rtl="0" algn="l">
              <a:lnSpc>
                <a:spcPct val="100000"/>
              </a:lnSpc>
              <a:spcBef>
                <a:spcPts val="0"/>
              </a:spcBef>
              <a:spcAft>
                <a:spcPts val="0"/>
              </a:spcAft>
              <a:buSzPts val="605"/>
              <a:buNone/>
            </a:pPr>
            <a:r>
              <a:rPr lang="en" sz="1520">
                <a:solidFill>
                  <a:srgbClr val="292934"/>
                </a:solidFill>
                <a:latin typeface="Calibri"/>
                <a:ea typeface="Calibri"/>
                <a:cs typeface="Calibri"/>
                <a:sym typeface="Calibri"/>
              </a:rPr>
              <a:t>A wildcard is a syntactic construct that is used to denote a family of types in a generic class/method </a:t>
            </a:r>
            <a:r>
              <a:rPr b="1" lang="en" sz="1520">
                <a:solidFill>
                  <a:srgbClr val="292934"/>
                </a:solidFill>
                <a:latin typeface="Calibri"/>
                <a:ea typeface="Calibri"/>
                <a:cs typeface="Calibri"/>
                <a:sym typeface="Calibri"/>
              </a:rPr>
              <a:t>instantiation</a:t>
            </a:r>
            <a:r>
              <a:rPr lang="en" sz="1520">
                <a:solidFill>
                  <a:srgbClr val="292934"/>
                </a:solidFill>
                <a:latin typeface="Calibri"/>
                <a:ea typeface="Calibri"/>
                <a:cs typeface="Calibri"/>
                <a:sym typeface="Calibri"/>
              </a:rPr>
              <a:t>. There are three different kinds of wildcards: </a:t>
            </a:r>
            <a:endParaRPr sz="1300">
              <a:solidFill>
                <a:srgbClr val="292934"/>
              </a:solidFill>
              <a:latin typeface="Calibri"/>
              <a:ea typeface="Calibri"/>
              <a:cs typeface="Calibri"/>
              <a:sym typeface="Calibri"/>
            </a:endParaRPr>
          </a:p>
          <a:p>
            <a:pPr indent="-146684" lvl="1" marL="457200" rtl="0" algn="l">
              <a:lnSpc>
                <a:spcPct val="100000"/>
              </a:lnSpc>
              <a:spcBef>
                <a:spcPts val="400"/>
              </a:spcBef>
              <a:spcAft>
                <a:spcPts val="0"/>
              </a:spcAft>
              <a:buClr>
                <a:srgbClr val="93A299"/>
              </a:buClr>
              <a:buSzPts val="1135"/>
              <a:buChar char="•"/>
            </a:pPr>
            <a:r>
              <a:rPr lang="en" sz="1300">
                <a:solidFill>
                  <a:srgbClr val="292934"/>
                </a:solidFill>
                <a:latin typeface="Calibri"/>
                <a:ea typeface="Calibri"/>
                <a:cs typeface="Calibri"/>
                <a:sym typeface="Calibri"/>
              </a:rPr>
              <a:t>"</a:t>
            </a:r>
            <a:r>
              <a:rPr lang="en" sz="1300">
                <a:solidFill>
                  <a:srgbClr val="0070C0"/>
                </a:solidFill>
                <a:latin typeface="Consolas"/>
                <a:ea typeface="Consolas"/>
                <a:cs typeface="Consolas"/>
                <a:sym typeface="Consolas"/>
              </a:rPr>
              <a:t> </a:t>
            </a:r>
            <a:r>
              <a:rPr lang="en" sz="1300">
                <a:solidFill>
                  <a:srgbClr val="0070C0"/>
                </a:solidFill>
                <a:latin typeface="Consolas"/>
                <a:ea typeface="Consolas"/>
                <a:cs typeface="Consolas"/>
                <a:sym typeface="Consolas"/>
              </a:rPr>
              <a:t>?</a:t>
            </a:r>
            <a:r>
              <a:rPr lang="en" sz="1300">
                <a:solidFill>
                  <a:srgbClr val="0070C0"/>
                </a:solidFill>
                <a:latin typeface="Consolas"/>
                <a:ea typeface="Consolas"/>
                <a:cs typeface="Consolas"/>
                <a:sym typeface="Consolas"/>
              </a:rPr>
              <a:t> </a:t>
            </a:r>
            <a:r>
              <a:rPr lang="en" sz="1300">
                <a:solidFill>
                  <a:srgbClr val="292934"/>
                </a:solidFill>
                <a:latin typeface="Calibri"/>
                <a:ea typeface="Calibri"/>
                <a:cs typeface="Calibri"/>
                <a:sym typeface="Calibri"/>
              </a:rPr>
              <a:t>" : the unbounded wildcard. It stands for the family of all types.</a:t>
            </a:r>
            <a:endParaRPr sz="1300">
              <a:solidFill>
                <a:srgbClr val="292934"/>
              </a:solidFill>
              <a:latin typeface="Calibri"/>
              <a:ea typeface="Calibri"/>
              <a:cs typeface="Calibri"/>
              <a:sym typeface="Calibri"/>
            </a:endParaRPr>
          </a:p>
          <a:p>
            <a:pPr indent="-146684" lvl="1" marL="457200" rtl="0" algn="l">
              <a:lnSpc>
                <a:spcPct val="100000"/>
              </a:lnSpc>
              <a:spcBef>
                <a:spcPts val="400"/>
              </a:spcBef>
              <a:spcAft>
                <a:spcPts val="0"/>
              </a:spcAft>
              <a:buClr>
                <a:srgbClr val="93A299"/>
              </a:buClr>
              <a:buSzPts val="1135"/>
              <a:buChar char="•"/>
            </a:pPr>
            <a:r>
              <a:rPr lang="en" sz="1300">
                <a:solidFill>
                  <a:srgbClr val="292934"/>
                </a:solidFill>
                <a:latin typeface="Calibri"/>
                <a:ea typeface="Calibri"/>
                <a:cs typeface="Calibri"/>
                <a:sym typeface="Calibri"/>
              </a:rPr>
              <a:t>" </a:t>
            </a:r>
            <a:r>
              <a:rPr lang="en" sz="1300">
                <a:solidFill>
                  <a:srgbClr val="0070C0"/>
                </a:solidFill>
                <a:latin typeface="Consolas"/>
                <a:ea typeface="Consolas"/>
                <a:cs typeface="Consolas"/>
                <a:sym typeface="Consolas"/>
              </a:rPr>
              <a:t>?</a:t>
            </a:r>
            <a:r>
              <a:rPr lang="en" sz="1300">
                <a:solidFill>
                  <a:srgbClr val="0070C0"/>
                </a:solidFill>
                <a:latin typeface="Consolas"/>
                <a:ea typeface="Consolas"/>
                <a:cs typeface="Consolas"/>
                <a:sym typeface="Consolas"/>
              </a:rPr>
              <a:t> extends SuperType </a:t>
            </a:r>
            <a:r>
              <a:rPr lang="en" sz="1300">
                <a:solidFill>
                  <a:srgbClr val="292934"/>
                </a:solidFill>
                <a:latin typeface="Calibri"/>
                <a:ea typeface="Calibri"/>
                <a:cs typeface="Calibri"/>
                <a:sym typeface="Calibri"/>
              </a:rPr>
              <a:t>" : a wildcard with an upper bound. It stands for the family of all types that are </a:t>
            </a:r>
            <a:r>
              <a:rPr lang="en" sz="1300">
                <a:solidFill>
                  <a:srgbClr val="0070C0"/>
                </a:solidFill>
                <a:latin typeface="Consolas"/>
                <a:ea typeface="Consolas"/>
                <a:cs typeface="Consolas"/>
                <a:sym typeface="Consolas"/>
              </a:rPr>
              <a:t>SuperType</a:t>
            </a:r>
            <a:r>
              <a:rPr lang="en" sz="1300">
                <a:solidFill>
                  <a:srgbClr val="292934"/>
                </a:solidFill>
                <a:latin typeface="Calibri"/>
                <a:ea typeface="Calibri"/>
                <a:cs typeface="Calibri"/>
                <a:sym typeface="Calibri"/>
              </a:rPr>
              <a:t> itself or subtypes of </a:t>
            </a:r>
            <a:r>
              <a:rPr lang="en" sz="1300">
                <a:solidFill>
                  <a:srgbClr val="0070C0"/>
                </a:solidFill>
                <a:latin typeface="Consolas"/>
                <a:ea typeface="Consolas"/>
                <a:cs typeface="Consolas"/>
                <a:sym typeface="Consolas"/>
              </a:rPr>
              <a:t>SuperType</a:t>
            </a:r>
            <a:r>
              <a:rPr lang="en" sz="1300">
                <a:solidFill>
                  <a:srgbClr val="292934"/>
                </a:solidFill>
                <a:latin typeface="Calibri"/>
                <a:ea typeface="Calibri"/>
                <a:cs typeface="Calibri"/>
                <a:sym typeface="Calibri"/>
              </a:rPr>
              <a:t>.</a:t>
            </a:r>
            <a:endParaRPr sz="1300">
              <a:solidFill>
                <a:srgbClr val="292934"/>
              </a:solidFill>
              <a:latin typeface="Calibri"/>
              <a:ea typeface="Calibri"/>
              <a:cs typeface="Calibri"/>
              <a:sym typeface="Calibri"/>
            </a:endParaRPr>
          </a:p>
          <a:p>
            <a:pPr indent="-146684" lvl="1" marL="457200" rtl="0" algn="l">
              <a:lnSpc>
                <a:spcPct val="100000"/>
              </a:lnSpc>
              <a:spcBef>
                <a:spcPts val="400"/>
              </a:spcBef>
              <a:spcAft>
                <a:spcPts val="0"/>
              </a:spcAft>
              <a:buClr>
                <a:srgbClr val="93A299"/>
              </a:buClr>
              <a:buSzPts val="1135"/>
              <a:buChar char="•"/>
            </a:pPr>
            <a:r>
              <a:rPr lang="en" sz="1300">
                <a:solidFill>
                  <a:srgbClr val="292934"/>
                </a:solidFill>
                <a:latin typeface="Calibri"/>
                <a:ea typeface="Calibri"/>
                <a:cs typeface="Calibri"/>
                <a:sym typeface="Calibri"/>
              </a:rPr>
              <a:t>" </a:t>
            </a:r>
            <a:r>
              <a:rPr lang="en" sz="1300">
                <a:solidFill>
                  <a:srgbClr val="0070C0"/>
                </a:solidFill>
                <a:latin typeface="Consolas"/>
                <a:ea typeface="Consolas"/>
                <a:cs typeface="Consolas"/>
                <a:sym typeface="Consolas"/>
              </a:rPr>
              <a:t>?</a:t>
            </a:r>
            <a:r>
              <a:rPr lang="en" sz="1300">
                <a:solidFill>
                  <a:srgbClr val="0070C0"/>
                </a:solidFill>
                <a:latin typeface="Consolas"/>
                <a:ea typeface="Consolas"/>
                <a:cs typeface="Consolas"/>
                <a:sym typeface="Consolas"/>
              </a:rPr>
              <a:t> super SubType </a:t>
            </a:r>
            <a:r>
              <a:rPr lang="en" sz="1300">
                <a:solidFill>
                  <a:srgbClr val="292934"/>
                </a:solidFill>
                <a:latin typeface="Calibri"/>
                <a:ea typeface="Calibri"/>
                <a:cs typeface="Calibri"/>
                <a:sym typeface="Calibri"/>
              </a:rPr>
              <a:t>" - a wildcard with a lower bound. It stands for the family of all types that are </a:t>
            </a:r>
            <a:r>
              <a:rPr lang="en" sz="1300">
                <a:solidFill>
                  <a:srgbClr val="0070C0"/>
                </a:solidFill>
                <a:latin typeface="Consolas"/>
                <a:ea typeface="Consolas"/>
                <a:cs typeface="Consolas"/>
                <a:sym typeface="Consolas"/>
              </a:rPr>
              <a:t>SubType</a:t>
            </a:r>
            <a:r>
              <a:rPr lang="en" sz="1300">
                <a:solidFill>
                  <a:srgbClr val="292934"/>
                </a:solidFill>
                <a:latin typeface="Calibri"/>
                <a:ea typeface="Calibri"/>
                <a:cs typeface="Calibri"/>
                <a:sym typeface="Calibri"/>
              </a:rPr>
              <a:t> itself or supertypes of </a:t>
            </a:r>
            <a:r>
              <a:rPr lang="en" sz="1300">
                <a:solidFill>
                  <a:srgbClr val="0070C0"/>
                </a:solidFill>
                <a:latin typeface="Consolas"/>
                <a:ea typeface="Consolas"/>
                <a:cs typeface="Consolas"/>
                <a:sym typeface="Consolas"/>
              </a:rPr>
              <a:t>SubType</a:t>
            </a:r>
            <a:r>
              <a:rPr lang="en" sz="1300">
                <a:solidFill>
                  <a:srgbClr val="292934"/>
                </a:solidFill>
                <a:latin typeface="Calibri"/>
                <a:ea typeface="Calibri"/>
                <a:cs typeface="Calibri"/>
                <a:sym typeface="Calibri"/>
              </a:rPr>
              <a:t>.</a:t>
            </a:r>
            <a:endParaRPr sz="1300">
              <a:solidFill>
                <a:srgbClr val="292934"/>
              </a:solidFill>
              <a:latin typeface="Calibri"/>
              <a:ea typeface="Calibri"/>
              <a:cs typeface="Calibri"/>
              <a:sym typeface="Calibri"/>
            </a:endParaRPr>
          </a:p>
          <a:p>
            <a:pPr indent="0" lvl="0" marL="0" rtl="0" algn="l">
              <a:lnSpc>
                <a:spcPct val="100000"/>
              </a:lnSpc>
              <a:spcBef>
                <a:spcPts val="400"/>
              </a:spcBef>
              <a:spcAft>
                <a:spcPts val="0"/>
              </a:spcAft>
              <a:buSzPts val="605"/>
              <a:buNone/>
            </a:pPr>
            <a:r>
              <a:t/>
            </a:r>
            <a:endParaRPr sz="1300">
              <a:solidFill>
                <a:srgbClr val="292934"/>
              </a:solidFill>
              <a:latin typeface="Calibri"/>
              <a:ea typeface="Calibri"/>
              <a:cs typeface="Calibri"/>
              <a:sym typeface="Calibri"/>
            </a:endParaRPr>
          </a:p>
          <a:p>
            <a:pPr indent="0" lvl="0" marL="0" rtl="0" algn="l">
              <a:lnSpc>
                <a:spcPct val="100000"/>
              </a:lnSpc>
              <a:spcBef>
                <a:spcPts val="400"/>
              </a:spcBef>
              <a:spcAft>
                <a:spcPts val="0"/>
              </a:spcAft>
              <a:buSzPts val="605"/>
              <a:buNone/>
            </a:pPr>
            <a:r>
              <a:t/>
            </a:r>
            <a:endParaRPr sz="1300">
              <a:solidFill>
                <a:srgbClr val="292934"/>
              </a:solidFill>
              <a:latin typeface="Calibri"/>
              <a:ea typeface="Calibri"/>
              <a:cs typeface="Calibri"/>
              <a:sym typeface="Calibri"/>
            </a:endParaRPr>
          </a:p>
          <a:p>
            <a:pPr indent="-279717" lvl="0" marL="457200" rtl="0" algn="l">
              <a:spcBef>
                <a:spcPts val="1200"/>
              </a:spcBef>
              <a:spcAft>
                <a:spcPts val="0"/>
              </a:spcAft>
              <a:buClr>
                <a:schemeClr val="dk1"/>
              </a:buClr>
              <a:buSzPts val="805"/>
              <a:buChar char="●"/>
            </a:pPr>
            <a:r>
              <a:rPr lang="en" sz="1300">
                <a:solidFill>
                  <a:srgbClr val="292934"/>
                </a:solidFill>
                <a:latin typeface="Calibri"/>
                <a:ea typeface="Calibri"/>
                <a:cs typeface="Calibri"/>
                <a:sym typeface="Calibri"/>
              </a:rPr>
              <a:t>? extends T represents an upper bounded wildcard. The unknown type represents a type that must be a subtype of T, or type T itself.</a:t>
            </a:r>
            <a:br>
              <a:rPr lang="en" sz="1300">
                <a:solidFill>
                  <a:srgbClr val="292934"/>
                </a:solidFill>
                <a:latin typeface="Calibri"/>
                <a:ea typeface="Calibri"/>
                <a:cs typeface="Calibri"/>
                <a:sym typeface="Calibri"/>
              </a:rPr>
            </a:br>
            <a:endParaRPr sz="1300">
              <a:solidFill>
                <a:srgbClr val="292934"/>
              </a:solidFill>
              <a:latin typeface="Calibri"/>
              <a:ea typeface="Calibri"/>
              <a:cs typeface="Calibri"/>
              <a:sym typeface="Calibri"/>
            </a:endParaRPr>
          </a:p>
          <a:p>
            <a:pPr indent="-279717" lvl="0" marL="457200" rtl="0" algn="l">
              <a:spcBef>
                <a:spcPts val="0"/>
              </a:spcBef>
              <a:spcAft>
                <a:spcPts val="0"/>
              </a:spcAft>
              <a:buClr>
                <a:schemeClr val="dk1"/>
              </a:buClr>
              <a:buSzPts val="805"/>
              <a:buChar char="●"/>
            </a:pPr>
            <a:r>
              <a:rPr lang="en" sz="1300">
                <a:solidFill>
                  <a:srgbClr val="292934"/>
                </a:solidFill>
                <a:latin typeface="Calibri"/>
                <a:ea typeface="Calibri"/>
                <a:cs typeface="Calibri"/>
                <a:sym typeface="Calibri"/>
              </a:rPr>
              <a:t>? super T represents a lower bounded wildcard. The unknown type represents a type that must be a supertype of T, or type T itself.</a:t>
            </a:r>
            <a:br>
              <a:rPr lang="en" sz="1300">
                <a:solidFill>
                  <a:srgbClr val="292934"/>
                </a:solidFill>
                <a:latin typeface="Calibri"/>
                <a:ea typeface="Calibri"/>
                <a:cs typeface="Calibri"/>
                <a:sym typeface="Calibri"/>
              </a:rPr>
            </a:br>
            <a:endParaRPr sz="1300">
              <a:solidFill>
                <a:srgbClr val="292934"/>
              </a:solidFill>
              <a:latin typeface="Calibri"/>
              <a:ea typeface="Calibri"/>
              <a:cs typeface="Calibri"/>
              <a:sym typeface="Calibri"/>
            </a:endParaRPr>
          </a:p>
          <a:p>
            <a:pPr indent="0" lvl="0" marL="0" rtl="0" algn="l">
              <a:lnSpc>
                <a:spcPct val="100000"/>
              </a:lnSpc>
              <a:spcBef>
                <a:spcPts val="1200"/>
              </a:spcBef>
              <a:spcAft>
                <a:spcPts val="0"/>
              </a:spcAft>
              <a:buSzPts val="605"/>
              <a:buNone/>
            </a:pPr>
            <a:r>
              <a:t/>
            </a:r>
            <a:endParaRPr sz="1300">
              <a:solidFill>
                <a:srgbClr val="292934"/>
              </a:solidFill>
              <a:latin typeface="Calibri"/>
              <a:ea typeface="Calibri"/>
              <a:cs typeface="Calibri"/>
              <a:sym typeface="Calibri"/>
            </a:endParaRPr>
          </a:p>
          <a:p>
            <a:pPr indent="0" lvl="0" marL="0" rtl="0" algn="l">
              <a:spcBef>
                <a:spcPts val="0"/>
              </a:spcBef>
              <a:spcAft>
                <a:spcPts val="1200"/>
              </a:spcAft>
              <a:buSzPts val="605"/>
              <a:buNone/>
            </a:pPr>
            <a:r>
              <a:t/>
            </a:r>
            <a:endParaRPr sz="119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71525" y="427325"/>
            <a:ext cx="3000000" cy="2615957"/>
          </a:xfrm>
          <a:prstGeom prst="rect">
            <a:avLst/>
          </a:prstGeom>
          <a:noFill/>
          <a:ln>
            <a:noFill/>
          </a:ln>
        </p:spPr>
      </p:pic>
      <p:sp>
        <p:nvSpPr>
          <p:cNvPr id="236" name="Google Shape;236;p33"/>
          <p:cNvSpPr txBox="1"/>
          <p:nvPr/>
        </p:nvSpPr>
        <p:spPr>
          <a:xfrm>
            <a:off x="-4675" y="1415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100">
                <a:solidFill>
                  <a:schemeClr val="dk1"/>
                </a:solidFill>
              </a:rPr>
              <a:t>Unbounded Wildcard</a:t>
            </a:r>
            <a:endParaRPr b="1" sz="1100">
              <a:solidFill>
                <a:schemeClr val="dk1"/>
              </a:solidFill>
            </a:endParaRPr>
          </a:p>
        </p:txBody>
      </p:sp>
      <p:sp>
        <p:nvSpPr>
          <p:cNvPr id="237" name="Google Shape;237;p33"/>
          <p:cNvSpPr txBox="1"/>
          <p:nvPr/>
        </p:nvSpPr>
        <p:spPr>
          <a:xfrm>
            <a:off x="6038025" y="653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100">
                <a:solidFill>
                  <a:schemeClr val="dk1"/>
                </a:solidFill>
              </a:rPr>
              <a:t>Lower Bounded Wildcards</a:t>
            </a:r>
            <a:endParaRPr b="1" sz="1100">
              <a:solidFill>
                <a:schemeClr val="dk1"/>
              </a:solidFill>
            </a:endParaRPr>
          </a:p>
        </p:txBody>
      </p:sp>
      <p:pic>
        <p:nvPicPr>
          <p:cNvPr id="238" name="Google Shape;238;p33"/>
          <p:cNvPicPr preferRelativeResize="0"/>
          <p:nvPr/>
        </p:nvPicPr>
        <p:blipFill>
          <a:blip r:embed="rId4">
            <a:alphaModFix/>
          </a:blip>
          <a:stretch>
            <a:fillRect/>
          </a:stretch>
        </p:blipFill>
        <p:spPr>
          <a:xfrm>
            <a:off x="6050201" y="343150"/>
            <a:ext cx="2858075" cy="2612963"/>
          </a:xfrm>
          <a:prstGeom prst="rect">
            <a:avLst/>
          </a:prstGeom>
          <a:noFill/>
          <a:ln>
            <a:noFill/>
          </a:ln>
        </p:spPr>
      </p:pic>
      <p:sp>
        <p:nvSpPr>
          <p:cNvPr id="239" name="Google Shape;239;p33"/>
          <p:cNvSpPr txBox="1"/>
          <p:nvPr/>
        </p:nvSpPr>
        <p:spPr>
          <a:xfrm>
            <a:off x="3138750" y="1352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100">
                <a:solidFill>
                  <a:schemeClr val="dk1"/>
                </a:solidFill>
              </a:rPr>
              <a:t>Upper Bounded Wildcards</a:t>
            </a:r>
            <a:endParaRPr b="1" sz="1100">
              <a:solidFill>
                <a:schemeClr val="dk1"/>
              </a:solidFill>
            </a:endParaRPr>
          </a:p>
        </p:txBody>
      </p:sp>
      <p:pic>
        <p:nvPicPr>
          <p:cNvPr id="240" name="Google Shape;240;p33"/>
          <p:cNvPicPr preferRelativeResize="0"/>
          <p:nvPr/>
        </p:nvPicPr>
        <p:blipFill>
          <a:blip r:embed="rId5">
            <a:alphaModFix/>
          </a:blip>
          <a:stretch>
            <a:fillRect/>
          </a:stretch>
        </p:blipFill>
        <p:spPr>
          <a:xfrm>
            <a:off x="3103375" y="430050"/>
            <a:ext cx="2700750" cy="2911201"/>
          </a:xfrm>
          <a:prstGeom prst="rect">
            <a:avLst/>
          </a:prstGeom>
          <a:noFill/>
          <a:ln>
            <a:noFill/>
          </a:ln>
        </p:spPr>
      </p:pic>
      <p:sp>
        <p:nvSpPr>
          <p:cNvPr id="241" name="Google Shape;241;p33"/>
          <p:cNvSpPr txBox="1"/>
          <p:nvPr/>
        </p:nvSpPr>
        <p:spPr>
          <a:xfrm>
            <a:off x="3072000" y="3365550"/>
            <a:ext cx="2819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These wildcards can be used when you want to relax the restrictions on a variable. For example, say you want to write a method that works on List &lt; Integer &gt;, List &lt; Double &gt;, and List &lt; Number &gt;, you can do this using an upper bounded wildcard.</a:t>
            </a:r>
            <a:endParaRPr sz="1100"/>
          </a:p>
        </p:txBody>
      </p:sp>
      <p:sp>
        <p:nvSpPr>
          <p:cNvPr id="242" name="Google Shape;242;p33"/>
          <p:cNvSpPr txBox="1"/>
          <p:nvPr/>
        </p:nvSpPr>
        <p:spPr>
          <a:xfrm>
            <a:off x="0" y="3048000"/>
            <a:ext cx="3000000" cy="208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t>This wildcard type is specified using the wildcard character (?), for example, List. This is called a list of unknown types. These are useful in the following cases –</a:t>
            </a:r>
            <a:endParaRPr sz="1000"/>
          </a:p>
          <a:p>
            <a:pPr indent="-273050" lvl="0" marL="457200" rtl="0" algn="l">
              <a:lnSpc>
                <a:spcPct val="115000"/>
              </a:lnSpc>
              <a:spcBef>
                <a:spcPts val="1200"/>
              </a:spcBef>
              <a:spcAft>
                <a:spcPts val="0"/>
              </a:spcAft>
              <a:buClr>
                <a:schemeClr val="dk1"/>
              </a:buClr>
              <a:buSzPts val="700"/>
              <a:buChar char="●"/>
            </a:pPr>
            <a:r>
              <a:rPr lang="en" sz="1000"/>
              <a:t>When writing a method that can be employed using functionality provided in Object class.</a:t>
            </a:r>
            <a:endParaRPr sz="1000"/>
          </a:p>
          <a:p>
            <a:pPr indent="-273050" lvl="0" marL="457200" rtl="0" algn="l">
              <a:lnSpc>
                <a:spcPct val="115000"/>
              </a:lnSpc>
              <a:spcBef>
                <a:spcPts val="0"/>
              </a:spcBef>
              <a:spcAft>
                <a:spcPts val="0"/>
              </a:spcAft>
              <a:buClr>
                <a:schemeClr val="dk1"/>
              </a:buClr>
              <a:buSzPts val="700"/>
              <a:buChar char="●"/>
            </a:pPr>
            <a:r>
              <a:rPr lang="en" sz="1000"/>
              <a:t>When the code is using methods in the generic class that doesn’t depend on the type parameter</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311700" y="-8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the difference between using &lt;T&gt; and a wildcard &lt;?&gt; in Java Generics?</a:t>
            </a:r>
            <a:endParaRPr b="1"/>
          </a:p>
        </p:txBody>
      </p:sp>
      <p:sp>
        <p:nvSpPr>
          <p:cNvPr id="248" name="Google Shape;248;p34"/>
          <p:cNvSpPr txBox="1"/>
          <p:nvPr/>
        </p:nvSpPr>
        <p:spPr>
          <a:xfrm>
            <a:off x="167925" y="855775"/>
            <a:ext cx="4780200" cy="451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t>There are certain places, where wildcards, and type parameters do the same thing. But there are also certain places, where you have to use type parameters.</a:t>
            </a:r>
            <a:endParaRPr sz="900"/>
          </a:p>
          <a:p>
            <a:pPr indent="-266700" lvl="0" marL="736600" marR="279400" rtl="0" algn="l">
              <a:lnSpc>
                <a:spcPct val="115000"/>
              </a:lnSpc>
              <a:spcBef>
                <a:spcPts val="1200"/>
              </a:spcBef>
              <a:spcAft>
                <a:spcPts val="0"/>
              </a:spcAft>
              <a:buClr>
                <a:schemeClr val="dk1"/>
              </a:buClr>
              <a:buSzPts val="600"/>
              <a:buAutoNum type="arabicPeriod"/>
            </a:pPr>
            <a:r>
              <a:rPr lang="en" sz="900"/>
              <a:t>If you want to enforce some relationship on the different types of method arguments, you can't do that with wildcards, you have to use type parameters.</a:t>
            </a:r>
            <a:endParaRPr sz="900"/>
          </a:p>
          <a:p>
            <a:pPr indent="0" lvl="0" marL="0" rtl="0" algn="l">
              <a:lnSpc>
                <a:spcPct val="115000"/>
              </a:lnSpc>
              <a:spcBef>
                <a:spcPts val="1200"/>
              </a:spcBef>
              <a:spcAft>
                <a:spcPts val="0"/>
              </a:spcAft>
              <a:buNone/>
            </a:pPr>
            <a:r>
              <a:rPr lang="en" sz="900"/>
              <a:t>suppose you want to ensure that the src and dest list passed to copy() method should be of same parameterized type, you can do it with type parameters like so:</a:t>
            </a:r>
            <a:endParaRPr sz="900"/>
          </a:p>
          <a:p>
            <a:pPr indent="-228600" lvl="0" marL="457200" rtl="0" algn="l">
              <a:lnSpc>
                <a:spcPct val="115000"/>
              </a:lnSpc>
              <a:spcBef>
                <a:spcPts val="2000"/>
              </a:spcBef>
              <a:spcAft>
                <a:spcPts val="0"/>
              </a:spcAft>
              <a:buClr>
                <a:schemeClr val="dk1"/>
              </a:buClr>
              <a:buSzPts val="600"/>
              <a:buNone/>
            </a:pPr>
            <a:r>
              <a:rPr b="1" lang="en" sz="900"/>
              <a:t>public static &lt;T extends Number&gt; void copy(List&lt;T&gt; dest, List&lt;T&gt; src) </a:t>
            </a:r>
            <a:endParaRPr b="1" sz="900"/>
          </a:p>
          <a:p>
            <a:pPr indent="0" lvl="0" marL="0" rtl="0" algn="l">
              <a:lnSpc>
                <a:spcPct val="115000"/>
              </a:lnSpc>
              <a:spcBef>
                <a:spcPts val="2000"/>
              </a:spcBef>
              <a:spcAft>
                <a:spcPts val="0"/>
              </a:spcAft>
              <a:buNone/>
            </a:pPr>
            <a:r>
              <a:rPr lang="en" sz="900"/>
              <a:t>Here, you are </a:t>
            </a:r>
            <a:r>
              <a:rPr b="1" lang="en" sz="900"/>
              <a:t>ensured that both dest and src have same parameterized t</a:t>
            </a:r>
            <a:r>
              <a:rPr lang="en" sz="900"/>
              <a:t>ype for List. So, it's safe to copy elements from src to dest.</a:t>
            </a:r>
            <a:endParaRPr sz="900"/>
          </a:p>
          <a:p>
            <a:pPr indent="0" lvl="0" marL="0" rtl="0" algn="l">
              <a:lnSpc>
                <a:spcPct val="115000"/>
              </a:lnSpc>
              <a:spcBef>
                <a:spcPts val="1200"/>
              </a:spcBef>
              <a:spcAft>
                <a:spcPts val="0"/>
              </a:spcAft>
              <a:buNone/>
            </a:pPr>
            <a:r>
              <a:rPr lang="en" sz="900"/>
              <a:t>But, if you go on to change the method to use wildcard:</a:t>
            </a:r>
            <a:endParaRPr sz="900"/>
          </a:p>
          <a:p>
            <a:pPr indent="-228600" lvl="0" marL="457200" rtl="0" algn="l">
              <a:lnSpc>
                <a:spcPct val="115000"/>
              </a:lnSpc>
              <a:spcBef>
                <a:spcPts val="2000"/>
              </a:spcBef>
              <a:spcAft>
                <a:spcPts val="0"/>
              </a:spcAft>
              <a:buClr>
                <a:schemeClr val="dk1"/>
              </a:buClr>
              <a:buSzPts val="600"/>
              <a:buNone/>
            </a:pPr>
            <a:r>
              <a:rPr b="1" lang="en" sz="900"/>
              <a:t>public static void copy(List&lt;? extends Number&gt; dest, List&lt;? extends Number&gt; src) </a:t>
            </a:r>
            <a:endParaRPr b="1" sz="900"/>
          </a:p>
          <a:p>
            <a:pPr indent="0" lvl="0" marL="0" rtl="0" algn="l">
              <a:lnSpc>
                <a:spcPct val="115000"/>
              </a:lnSpc>
              <a:spcBef>
                <a:spcPts val="2000"/>
              </a:spcBef>
              <a:spcAft>
                <a:spcPts val="0"/>
              </a:spcAft>
              <a:buNone/>
            </a:pPr>
            <a:r>
              <a:rPr lang="en" sz="900"/>
              <a:t>it </a:t>
            </a:r>
            <a:r>
              <a:rPr b="1" lang="en" sz="900"/>
              <a:t>won't work as expected.</a:t>
            </a:r>
            <a:r>
              <a:rPr lang="en" sz="900"/>
              <a:t> In 2nd case, you can pass List&lt;Integer&gt; and List&lt;Float&gt; as dest and src. So, moving elements from src to dest wouldn't be type safe anymore. If you don't need such kind of relation, then you are free not to use type parameters at all.</a:t>
            </a:r>
            <a:endParaRPr sz="900"/>
          </a:p>
          <a:p>
            <a:pPr indent="0" lvl="0" marL="0" rtl="0" algn="l">
              <a:lnSpc>
                <a:spcPct val="115000"/>
              </a:lnSpc>
              <a:spcBef>
                <a:spcPts val="1200"/>
              </a:spcBef>
              <a:spcAft>
                <a:spcPts val="0"/>
              </a:spcAft>
              <a:buNone/>
            </a:pPr>
            <a:r>
              <a:t/>
            </a:r>
            <a:endParaRPr sz="900"/>
          </a:p>
        </p:txBody>
      </p:sp>
      <p:sp>
        <p:nvSpPr>
          <p:cNvPr id="249" name="Google Shape;249;p34"/>
          <p:cNvSpPr txBox="1"/>
          <p:nvPr/>
        </p:nvSpPr>
        <p:spPr>
          <a:xfrm>
            <a:off x="5270975" y="831825"/>
            <a:ext cx="4101600" cy="440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solidFill>
                  <a:schemeClr val="dk1"/>
                </a:solidFill>
              </a:rPr>
              <a:t>Some other </a:t>
            </a:r>
            <a:r>
              <a:rPr b="1" lang="en" sz="900">
                <a:solidFill>
                  <a:schemeClr val="dk1"/>
                </a:solidFill>
              </a:rPr>
              <a:t>difference between using wildcards and type parameters</a:t>
            </a:r>
            <a:r>
              <a:rPr lang="en" sz="900">
                <a:solidFill>
                  <a:schemeClr val="dk1"/>
                </a:solidFill>
              </a:rPr>
              <a:t> are:</a:t>
            </a:r>
            <a:endParaRPr sz="900">
              <a:solidFill>
                <a:schemeClr val="dk1"/>
              </a:solidFill>
            </a:endParaRPr>
          </a:p>
          <a:p>
            <a:pPr indent="-266700" lvl="0" marL="736600" marR="279400" rtl="0" algn="l">
              <a:lnSpc>
                <a:spcPct val="115000"/>
              </a:lnSpc>
              <a:spcBef>
                <a:spcPts val="1200"/>
              </a:spcBef>
              <a:spcAft>
                <a:spcPts val="0"/>
              </a:spcAft>
              <a:buClr>
                <a:schemeClr val="dk1"/>
              </a:buClr>
              <a:buSzPts val="600"/>
              <a:buChar char="●"/>
            </a:pPr>
            <a:r>
              <a:rPr lang="en" sz="900">
                <a:solidFill>
                  <a:schemeClr val="dk1"/>
                </a:solidFill>
              </a:rPr>
              <a:t>If you have only one parameterized type argument, then you can use wildcard, although type parameter will also work.</a:t>
            </a:r>
            <a:endParaRPr sz="900">
              <a:solidFill>
                <a:schemeClr val="dk1"/>
              </a:solidFill>
            </a:endParaRPr>
          </a:p>
          <a:p>
            <a:pPr indent="-266700" lvl="0" marL="736600" marR="279400" rtl="0" algn="l">
              <a:lnSpc>
                <a:spcPct val="115000"/>
              </a:lnSpc>
              <a:spcBef>
                <a:spcPts val="0"/>
              </a:spcBef>
              <a:spcAft>
                <a:spcPts val="0"/>
              </a:spcAft>
              <a:buClr>
                <a:schemeClr val="dk1"/>
              </a:buClr>
              <a:buSzPts val="600"/>
              <a:buChar char="●"/>
            </a:pPr>
            <a:r>
              <a:rPr lang="en" sz="900">
                <a:solidFill>
                  <a:schemeClr val="dk1"/>
                </a:solidFill>
              </a:rPr>
              <a:t>Type parameters support multiple bounds, wildcards don't.</a:t>
            </a:r>
            <a:endParaRPr sz="900">
              <a:solidFill>
                <a:schemeClr val="dk1"/>
              </a:solidFill>
            </a:endParaRPr>
          </a:p>
          <a:p>
            <a:pPr indent="-266700" lvl="0" marL="736600" marR="279400" rtl="0" algn="l">
              <a:lnSpc>
                <a:spcPct val="115000"/>
              </a:lnSpc>
              <a:spcBef>
                <a:spcPts val="0"/>
              </a:spcBef>
              <a:spcAft>
                <a:spcPts val="0"/>
              </a:spcAft>
              <a:buClr>
                <a:schemeClr val="dk1"/>
              </a:buClr>
              <a:buSzPts val="600"/>
              <a:buChar char="●"/>
            </a:pPr>
            <a:r>
              <a:rPr lang="en" sz="900">
                <a:solidFill>
                  <a:schemeClr val="dk1"/>
                </a:solidFill>
              </a:rPr>
              <a:t>Wildcards support both upper and lower bounds, type parameters just support upper bounds. So, if you want to define a method that takes a List of type Integer or it's super class, you can do:</a:t>
            </a:r>
            <a:endParaRPr sz="900">
              <a:solidFill>
                <a:schemeClr val="dk1"/>
              </a:solidFill>
            </a:endParaRPr>
          </a:p>
          <a:p>
            <a:pPr indent="0" lvl="0" marL="0" rtl="0" algn="l">
              <a:lnSpc>
                <a:spcPct val="115000"/>
              </a:lnSpc>
              <a:spcBef>
                <a:spcPts val="1200"/>
              </a:spcBef>
              <a:spcAft>
                <a:spcPts val="0"/>
              </a:spcAft>
              <a:buNone/>
            </a:pPr>
            <a:r>
              <a:rPr b="1" lang="en" sz="900">
                <a:solidFill>
                  <a:schemeClr val="dk1"/>
                </a:solidFill>
              </a:rPr>
              <a:t>public void print(List&lt;? super Integer&gt; list) // OK</a:t>
            </a:r>
            <a:endParaRPr b="1" sz="900">
              <a:solidFill>
                <a:schemeClr val="dk1"/>
              </a:solidFill>
            </a:endParaRPr>
          </a:p>
          <a:p>
            <a:pPr indent="0" lvl="0" marL="0" rtl="0" algn="l">
              <a:lnSpc>
                <a:spcPct val="115000"/>
              </a:lnSpc>
              <a:spcBef>
                <a:spcPts val="1200"/>
              </a:spcBef>
              <a:spcAft>
                <a:spcPts val="0"/>
              </a:spcAft>
              <a:buNone/>
            </a:pPr>
            <a:r>
              <a:rPr lang="en" sz="900">
                <a:solidFill>
                  <a:schemeClr val="dk1"/>
                </a:solidFill>
              </a:rPr>
              <a:t>but you can't use type parameter:</a:t>
            </a:r>
            <a:endParaRPr sz="900">
              <a:solidFill>
                <a:schemeClr val="dk1"/>
              </a:solidFill>
            </a:endParaRPr>
          </a:p>
          <a:p>
            <a:pPr indent="0" lvl="0" marL="0" rtl="0" algn="l">
              <a:lnSpc>
                <a:spcPct val="115000"/>
              </a:lnSpc>
              <a:spcBef>
                <a:spcPts val="1200"/>
              </a:spcBef>
              <a:spcAft>
                <a:spcPts val="0"/>
              </a:spcAft>
              <a:buNone/>
            </a:pPr>
            <a:r>
              <a:rPr b="1" lang="en" sz="900">
                <a:solidFill>
                  <a:schemeClr val="dk1"/>
                </a:solidFill>
              </a:rPr>
              <a:t>public &lt;T super Integer&gt; void print(List&lt;T&gt; list) // Won't compile</a:t>
            </a:r>
            <a:endParaRPr b="1"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0"/>
              </a:spcAft>
              <a:buNone/>
            </a:pPr>
            <a:r>
              <a:rPr b="1" lang="en" sz="1100">
                <a:solidFill>
                  <a:srgbClr val="2A00FF"/>
                </a:solidFill>
              </a:rPr>
              <a:t>&lt;?&gt; means any something like Object can accept any class instance.</a:t>
            </a:r>
            <a:endParaRPr b="1" sz="1100">
              <a:solidFill>
                <a:srgbClr val="2A00FF"/>
              </a:solidFill>
            </a:endParaRPr>
          </a:p>
          <a:p>
            <a:pPr indent="0" lvl="0" marL="0" rtl="0" algn="l">
              <a:lnSpc>
                <a:spcPct val="115000"/>
              </a:lnSpc>
              <a:spcBef>
                <a:spcPts val="1200"/>
              </a:spcBef>
              <a:spcAft>
                <a:spcPts val="0"/>
              </a:spcAft>
              <a:buNone/>
            </a:pPr>
            <a:r>
              <a:rPr b="1" lang="en" sz="1100">
                <a:solidFill>
                  <a:srgbClr val="2A00FF"/>
                </a:solidFill>
              </a:rPr>
              <a:t>&lt;T&gt; means it is of a particular class type, where ever T is used same class type is valid in all places.</a:t>
            </a:r>
            <a:endParaRPr b="1" sz="1800">
              <a:solidFill>
                <a:srgbClr val="2A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Wildcards in Generics</a:t>
            </a:r>
            <a:endParaRPr b="1"/>
          </a:p>
        </p:txBody>
      </p:sp>
      <p:pic>
        <p:nvPicPr>
          <p:cNvPr id="255" name="Google Shape;255;p35"/>
          <p:cNvPicPr preferRelativeResize="0"/>
          <p:nvPr/>
        </p:nvPicPr>
        <p:blipFill>
          <a:blip r:embed="rId3">
            <a:alphaModFix/>
          </a:blip>
          <a:stretch>
            <a:fillRect/>
          </a:stretch>
        </p:blipFill>
        <p:spPr>
          <a:xfrm>
            <a:off x="152400" y="1170125"/>
            <a:ext cx="8033968" cy="382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Java Generics: wildcards</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261" name="Google Shape;261;p36"/>
          <p:cNvSpPr txBox="1"/>
          <p:nvPr>
            <p:ph idx="1" type="body"/>
          </p:nvPr>
        </p:nvSpPr>
        <p:spPr>
          <a:xfrm>
            <a:off x="311700" y="1762075"/>
            <a:ext cx="8520600" cy="3416400"/>
          </a:xfrm>
          <a:prstGeom prst="rect">
            <a:avLst/>
          </a:prstGeom>
        </p:spPr>
        <p:txBody>
          <a:bodyPr anchorCtr="0" anchor="t" bIns="91425" lIns="91425" spcFirstLastPara="1" rIns="91425" wrap="square" tIns="91425">
            <a:normAutofit fontScale="70000" lnSpcReduction="10000"/>
          </a:bodyPr>
          <a:lstStyle/>
          <a:p>
            <a:pPr indent="-74612" lvl="0" marL="182562" rtl="0" algn="l">
              <a:lnSpc>
                <a:spcPct val="100000"/>
              </a:lnSpc>
              <a:spcBef>
                <a:spcPts val="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150177"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The method </a:t>
            </a:r>
            <a:r>
              <a:rPr lang="en" sz="2000">
                <a:solidFill>
                  <a:srgbClr val="0070C0"/>
                </a:solidFill>
                <a:latin typeface="Consolas"/>
                <a:ea typeface="Consolas"/>
                <a:cs typeface="Consolas"/>
                <a:sym typeface="Consolas"/>
              </a:rPr>
              <a:t>printCollection()</a:t>
            </a:r>
            <a:r>
              <a:rPr lang="en" sz="2000">
                <a:solidFill>
                  <a:srgbClr val="292934"/>
                </a:solidFill>
                <a:latin typeface="Calibri"/>
                <a:ea typeface="Calibri"/>
                <a:cs typeface="Calibri"/>
                <a:sym typeface="Calibri"/>
              </a:rPr>
              <a:t> receives a parameter that is a </a:t>
            </a:r>
            <a:r>
              <a:rPr lang="en" sz="2000">
                <a:solidFill>
                  <a:srgbClr val="0070C0"/>
                </a:solidFill>
                <a:latin typeface="Consolas"/>
                <a:ea typeface="Consolas"/>
                <a:cs typeface="Consolas"/>
                <a:sym typeface="Consolas"/>
              </a:rPr>
              <a:t>Collection</a:t>
            </a:r>
            <a:r>
              <a:rPr lang="en" sz="2000">
                <a:solidFill>
                  <a:srgbClr val="292934"/>
                </a:solidFill>
                <a:latin typeface="Calibri"/>
                <a:ea typeface="Calibri"/>
                <a:cs typeface="Calibri"/>
                <a:sym typeface="Calibri"/>
              </a:rPr>
              <a:t> of elements of any type. It can do so because it does not apply any type-specific operation on the </a:t>
            </a:r>
            <a:r>
              <a:rPr lang="en" sz="2000">
                <a:solidFill>
                  <a:srgbClr val="0070C0"/>
                </a:solidFill>
                <a:latin typeface="Consolas"/>
                <a:ea typeface="Consolas"/>
                <a:cs typeface="Consolas"/>
                <a:sym typeface="Consolas"/>
              </a:rPr>
              <a:t>Collection</a:t>
            </a:r>
            <a:r>
              <a:rPr lang="en" sz="2000">
                <a:solidFill>
                  <a:srgbClr val="292934"/>
                </a:solidFill>
                <a:latin typeface="Calibri"/>
                <a:ea typeface="Calibri"/>
                <a:cs typeface="Calibri"/>
                <a:sym typeface="Calibri"/>
              </a:rPr>
              <a:t> it receives as a parameter.</a:t>
            </a:r>
            <a:endParaRPr sz="2000">
              <a:solidFill>
                <a:srgbClr val="292934"/>
              </a:solidFill>
              <a:latin typeface="Calibri"/>
              <a:ea typeface="Calibri"/>
              <a:cs typeface="Calibri"/>
              <a:sym typeface="Calibri"/>
            </a:endParaRPr>
          </a:p>
          <a:p>
            <a:pPr indent="0" lvl="0" marL="182562" rtl="0" algn="l">
              <a:lnSpc>
                <a:spcPct val="100000"/>
              </a:lnSpc>
              <a:spcBef>
                <a:spcPts val="400"/>
              </a:spcBef>
              <a:spcAft>
                <a:spcPts val="0"/>
              </a:spcAft>
              <a:buNone/>
            </a:pPr>
            <a:r>
              <a:t/>
            </a:r>
            <a:endParaRPr sz="2000">
              <a:solidFill>
                <a:srgbClr val="292934"/>
              </a:solidFill>
              <a:latin typeface="Calibri"/>
              <a:ea typeface="Calibri"/>
              <a:cs typeface="Calibri"/>
              <a:sym typeface="Calibri"/>
            </a:endParaRPr>
          </a:p>
          <a:p>
            <a:pPr indent="-150177"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The method </a:t>
            </a:r>
            <a:r>
              <a:rPr lang="en" sz="2000">
                <a:solidFill>
                  <a:srgbClr val="0070C0"/>
                </a:solidFill>
                <a:latin typeface="Consolas"/>
                <a:ea typeface="Consolas"/>
                <a:cs typeface="Consolas"/>
                <a:sym typeface="Consolas"/>
              </a:rPr>
              <a:t>copy()</a:t>
            </a:r>
            <a:r>
              <a:rPr lang="en" sz="2000">
                <a:solidFill>
                  <a:srgbClr val="292934"/>
                </a:solidFill>
                <a:latin typeface="Calibri"/>
                <a:ea typeface="Calibri"/>
                <a:cs typeface="Calibri"/>
                <a:sym typeface="Calibri"/>
              </a:rPr>
              <a:t> receives as parameters two lists, where the type of elements in the source </a:t>
            </a:r>
            <a:r>
              <a:rPr lang="en" sz="2000">
                <a:solidFill>
                  <a:srgbClr val="0070C0"/>
                </a:solidFill>
                <a:latin typeface="Consolas"/>
                <a:ea typeface="Consolas"/>
                <a:cs typeface="Consolas"/>
                <a:sym typeface="Consolas"/>
              </a:rPr>
              <a:t>List</a:t>
            </a:r>
            <a:r>
              <a:rPr lang="en" sz="2000">
                <a:solidFill>
                  <a:srgbClr val="292934"/>
                </a:solidFill>
                <a:latin typeface="Calibri"/>
                <a:ea typeface="Calibri"/>
                <a:cs typeface="Calibri"/>
                <a:sym typeface="Calibri"/>
              </a:rPr>
              <a:t> must be a subtype of type of elements in the destination </a:t>
            </a:r>
            <a:r>
              <a:rPr lang="en" sz="2000">
                <a:solidFill>
                  <a:srgbClr val="0070C0"/>
                </a:solidFill>
                <a:latin typeface="Consolas"/>
                <a:ea typeface="Consolas"/>
                <a:cs typeface="Consolas"/>
                <a:sym typeface="Consolas"/>
              </a:rPr>
              <a:t>List</a:t>
            </a:r>
            <a:r>
              <a:rPr lang="en" sz="2000">
                <a:solidFill>
                  <a:srgbClr val="292934"/>
                </a:solidFill>
                <a:latin typeface="Calibri"/>
                <a:ea typeface="Calibri"/>
                <a:cs typeface="Calibri"/>
                <a:sym typeface="Calibri"/>
              </a:rPr>
              <a:t>. Failure to impose such a restriction may allow to attempt to copy the elements of a list into a list of elements of an unrelated type, leading to an illegal type cast. It must do so because it uses </a:t>
            </a:r>
            <a:r>
              <a:rPr lang="en" sz="2000">
                <a:solidFill>
                  <a:srgbClr val="0070C0"/>
                </a:solidFill>
                <a:latin typeface="Consolas"/>
                <a:ea typeface="Consolas"/>
                <a:cs typeface="Consolas"/>
                <a:sym typeface="Consolas"/>
              </a:rPr>
              <a:t>get()</a:t>
            </a:r>
            <a:r>
              <a:rPr lang="en" sz="2000">
                <a:solidFill>
                  <a:srgbClr val="292934"/>
                </a:solidFill>
                <a:latin typeface="Calibri"/>
                <a:ea typeface="Calibri"/>
                <a:cs typeface="Calibri"/>
                <a:sym typeface="Calibri"/>
              </a:rPr>
              <a:t> and </a:t>
            </a:r>
            <a:r>
              <a:rPr lang="en" sz="2000">
                <a:solidFill>
                  <a:srgbClr val="0070C0"/>
                </a:solidFill>
                <a:latin typeface="Consolas"/>
                <a:ea typeface="Consolas"/>
                <a:cs typeface="Consolas"/>
                <a:sym typeface="Consolas"/>
              </a:rPr>
              <a:t>set()</a:t>
            </a:r>
            <a:r>
              <a:rPr lang="en" sz="2000">
                <a:solidFill>
                  <a:srgbClr val="292934"/>
                </a:solidFill>
                <a:latin typeface="Calibri"/>
                <a:ea typeface="Calibri"/>
                <a:cs typeface="Calibri"/>
                <a:sym typeface="Calibri"/>
              </a:rPr>
              <a:t>, which are bound to the type of values stored in the </a:t>
            </a:r>
            <a:r>
              <a:rPr lang="en" sz="2000">
                <a:solidFill>
                  <a:srgbClr val="0070C0"/>
                </a:solidFill>
                <a:latin typeface="Consolas"/>
                <a:ea typeface="Consolas"/>
                <a:cs typeface="Consolas"/>
                <a:sym typeface="Consolas"/>
              </a:rPr>
              <a:t>List</a:t>
            </a:r>
            <a:r>
              <a:rPr lang="en" sz="2000">
                <a:solidFill>
                  <a:srgbClr val="292934"/>
                </a:solidFill>
                <a:latin typeface="Calibri"/>
                <a:ea typeface="Calibri"/>
                <a:cs typeface="Calibri"/>
                <a:sym typeface="Calibri"/>
              </a:rPr>
              <a:t>.  </a:t>
            </a:r>
            <a:endParaRPr sz="2000">
              <a:solidFill>
                <a:srgbClr val="292934"/>
              </a:solidFill>
              <a:latin typeface="Calibri"/>
              <a:ea typeface="Calibri"/>
              <a:cs typeface="Calibri"/>
              <a:sym typeface="Calibri"/>
            </a:endParaRPr>
          </a:p>
          <a:p>
            <a:pPr indent="0" lvl="0" marL="0" rtl="0" algn="l">
              <a:spcBef>
                <a:spcPts val="0"/>
              </a:spcBef>
              <a:spcAft>
                <a:spcPts val="1200"/>
              </a:spcAft>
              <a:buNone/>
            </a:pPr>
            <a:r>
              <a:t/>
            </a:r>
            <a:endParaRPr/>
          </a:p>
        </p:txBody>
      </p:sp>
      <p:sp>
        <p:nvSpPr>
          <p:cNvPr id="262" name="Google Shape;262;p36"/>
          <p:cNvSpPr txBox="1"/>
          <p:nvPr/>
        </p:nvSpPr>
        <p:spPr>
          <a:xfrm>
            <a:off x="599050" y="957100"/>
            <a:ext cx="7711800" cy="21240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0055"/>
              </a:buClr>
              <a:buSzPts val="1200"/>
              <a:buFont typeface="Consolas"/>
              <a:buNone/>
            </a:pPr>
            <a:r>
              <a:rPr b="0" i="0" lang="en" sz="1200" u="none" cap="none" strike="noStrike">
                <a:solidFill>
                  <a:srgbClr val="7F0055"/>
                </a:solidFill>
                <a:latin typeface="Consolas"/>
                <a:ea typeface="Consolas"/>
                <a:cs typeface="Consolas"/>
                <a:sym typeface="Consolas"/>
              </a:rPr>
              <a:t>public void</a:t>
            </a:r>
            <a:r>
              <a:rPr b="0" i="0" lang="en" sz="1200" u="none" cap="none" strike="noStrike">
                <a:solidFill>
                  <a:srgbClr val="000000"/>
                </a:solidFill>
                <a:latin typeface="Consolas"/>
                <a:ea typeface="Consolas"/>
                <a:cs typeface="Consolas"/>
                <a:sym typeface="Consolas"/>
              </a:rPr>
              <a:t> printCollection( </a:t>
            </a:r>
            <a:r>
              <a:rPr b="1" i="0" lang="en" sz="1200" u="none" cap="none" strike="noStrike">
                <a:solidFill>
                  <a:srgbClr val="FF0000"/>
                </a:solidFill>
                <a:latin typeface="Consolas"/>
                <a:ea typeface="Consolas"/>
                <a:cs typeface="Consolas"/>
                <a:sym typeface="Consolas"/>
              </a:rPr>
              <a:t>Collection&lt;?&gt; </a:t>
            </a:r>
            <a:r>
              <a:rPr b="0" i="0" lang="en" sz="1200" u="none" cap="none" strike="noStrike">
                <a:solidFill>
                  <a:srgbClr val="6A3E3E"/>
                </a:solidFill>
                <a:latin typeface="Consolas"/>
                <a:ea typeface="Consolas"/>
                <a:cs typeface="Consolas"/>
                <a:sym typeface="Consolas"/>
              </a:rPr>
              <a:t>c </a:t>
            </a:r>
            <a:r>
              <a:rPr b="0" i="0" lang="en" sz="1200" u="none" cap="none" strike="noStrike">
                <a:solidFill>
                  <a:srgbClr val="000000"/>
                </a:solidFill>
                <a:latin typeface="Consolas"/>
                <a:ea typeface="Consolas"/>
                <a:cs typeface="Consolas"/>
                <a:sym typeface="Consolas"/>
              </a:rPr>
              <a:t>){   </a:t>
            </a:r>
            <a:endParaRPr b="0" i="0" sz="1200" u="none" cap="none" strike="noStrike">
              <a:solidFill>
                <a:srgbClr val="3F7F5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7F0055"/>
                </a:solidFill>
                <a:latin typeface="Consolas"/>
                <a:ea typeface="Consolas"/>
                <a:cs typeface="Consolas"/>
                <a:sym typeface="Consolas"/>
              </a:rPr>
              <a:t>for</a:t>
            </a:r>
            <a:r>
              <a:rPr b="0" i="0" lang="en" sz="1200" u="none" cap="none" strike="noStrike">
                <a:solidFill>
                  <a:srgbClr val="000000"/>
                </a:solidFill>
                <a:latin typeface="Consolas"/>
                <a:ea typeface="Consolas"/>
                <a:cs typeface="Consolas"/>
                <a:sym typeface="Consolas"/>
              </a:rPr>
              <a:t> (Object </a:t>
            </a:r>
            <a:r>
              <a:rPr b="0" i="0" lang="en" sz="1200" u="none" cap="none" strike="noStrike">
                <a:solidFill>
                  <a:srgbClr val="6A3E3E"/>
                </a:solidFill>
                <a:latin typeface="Consolas"/>
                <a:ea typeface="Consolas"/>
                <a:cs typeface="Consolas"/>
                <a:sym typeface="Consolas"/>
              </a:rPr>
              <a:t>o</a:t>
            </a:r>
            <a:r>
              <a:rPr b="0" i="0" lang="en" sz="1200" u="none" cap="none" strike="noStrike">
                <a:solidFill>
                  <a:srgbClr val="000000"/>
                </a:solidFill>
                <a:latin typeface="Consolas"/>
                <a:ea typeface="Consolas"/>
                <a:cs typeface="Consolas"/>
                <a:sym typeface="Consolas"/>
              </a:rPr>
              <a:t> : </a:t>
            </a:r>
            <a:r>
              <a:rPr b="0" i="0" lang="en" sz="1200" u="none" cap="none" strike="noStrike">
                <a:solidFill>
                  <a:srgbClr val="6A3E3E"/>
                </a:solidFill>
                <a:latin typeface="Consolas"/>
                <a:ea typeface="Consolas"/>
                <a:cs typeface="Consolas"/>
                <a:sym typeface="Consolas"/>
              </a:rPr>
              <a:t>c</a:t>
            </a:r>
            <a:r>
              <a:rPr b="0" i="0" lang="en" sz="12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System.</a:t>
            </a:r>
            <a:r>
              <a:rPr b="0" i="1" lang="en" sz="1200" u="none" cap="none" strike="noStrike">
                <a:solidFill>
                  <a:srgbClr val="0000C0"/>
                </a:solidFill>
                <a:latin typeface="Consolas"/>
                <a:ea typeface="Consolas"/>
                <a:cs typeface="Consolas"/>
                <a:sym typeface="Consolas"/>
              </a:rPr>
              <a:t>out</a:t>
            </a:r>
            <a:r>
              <a:rPr b="0" i="1" lang="en" sz="1200" u="none" cap="none" strike="noStrike">
                <a:solidFill>
                  <a:srgbClr val="000000"/>
                </a:solidFill>
                <a:latin typeface="Consolas"/>
                <a:ea typeface="Consolas"/>
                <a:cs typeface="Consolas"/>
                <a:sym typeface="Consolas"/>
              </a:rPr>
              <a:t>.println(</a:t>
            </a:r>
            <a:r>
              <a:rPr b="0" i="1" lang="en" sz="1200" u="none" cap="none" strike="noStrike">
                <a:solidFill>
                  <a:srgbClr val="6A3E3E"/>
                </a:solidFill>
                <a:latin typeface="Consolas"/>
                <a:ea typeface="Consolas"/>
                <a:cs typeface="Consolas"/>
                <a:sym typeface="Consolas"/>
              </a:rPr>
              <a:t>o</a:t>
            </a:r>
            <a:r>
              <a:rPr b="0" i="1" lang="en" sz="12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 </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292934"/>
              </a:buClr>
              <a:buSzPts val="1200"/>
              <a:buFont typeface="Times"/>
              <a:buNone/>
            </a:pPr>
            <a:r>
              <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7F0055"/>
              </a:buClr>
              <a:buSzPts val="1200"/>
              <a:buFont typeface="Consolas"/>
              <a:buNone/>
            </a:pPr>
            <a:r>
              <a:rPr b="0" i="0" lang="en" sz="1200" u="none" cap="none" strike="noStrike">
                <a:solidFill>
                  <a:srgbClr val="7F0055"/>
                </a:solidFill>
                <a:latin typeface="Consolas"/>
                <a:ea typeface="Consolas"/>
                <a:cs typeface="Consolas"/>
                <a:sym typeface="Consolas"/>
              </a:rPr>
              <a:t>public</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7F0055"/>
                </a:solidFill>
                <a:latin typeface="Consolas"/>
                <a:ea typeface="Consolas"/>
                <a:cs typeface="Consolas"/>
                <a:sym typeface="Consolas"/>
              </a:rPr>
              <a:t>static</a:t>
            </a:r>
            <a:r>
              <a:rPr b="0" i="0" lang="en" sz="1200" u="none" cap="none" strike="noStrike">
                <a:solidFill>
                  <a:srgbClr val="000000"/>
                </a:solidFill>
                <a:latin typeface="Consolas"/>
                <a:ea typeface="Consolas"/>
                <a:cs typeface="Consolas"/>
                <a:sym typeface="Consolas"/>
              </a:rPr>
              <a:t> &lt;T&gt; </a:t>
            </a:r>
            <a:r>
              <a:rPr b="0" i="0" lang="en" sz="1200" u="none" cap="none" strike="noStrike">
                <a:solidFill>
                  <a:srgbClr val="7F0055"/>
                </a:solidFill>
                <a:latin typeface="Consolas"/>
                <a:ea typeface="Consolas"/>
                <a:cs typeface="Consolas"/>
                <a:sym typeface="Consolas"/>
              </a:rPr>
              <a:t>void</a:t>
            </a:r>
            <a:r>
              <a:rPr b="0" i="0" lang="en" sz="1200" u="none" cap="none" strike="noStrike">
                <a:solidFill>
                  <a:srgbClr val="000000"/>
                </a:solidFill>
                <a:latin typeface="Consolas"/>
                <a:ea typeface="Consolas"/>
                <a:cs typeface="Consolas"/>
                <a:sym typeface="Consolas"/>
              </a:rPr>
              <a:t> copy( </a:t>
            </a:r>
            <a:r>
              <a:rPr b="1" i="0" lang="en" sz="1200" u="none" cap="none" strike="noStrike">
                <a:solidFill>
                  <a:srgbClr val="FF0000"/>
                </a:solidFill>
                <a:latin typeface="Consolas"/>
                <a:ea typeface="Consolas"/>
                <a:cs typeface="Consolas"/>
                <a:sym typeface="Consolas"/>
              </a:rPr>
              <a:t>List&lt;? super T&gt; </a:t>
            </a:r>
            <a:r>
              <a:rPr b="0" i="0" lang="en" sz="1200" u="none" cap="none" strike="noStrike">
                <a:solidFill>
                  <a:srgbClr val="6A3E3E"/>
                </a:solidFill>
                <a:latin typeface="Consolas"/>
                <a:ea typeface="Consolas"/>
                <a:cs typeface="Consolas"/>
                <a:sym typeface="Consolas"/>
              </a:rPr>
              <a:t>dest</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FF0000"/>
                </a:solidFill>
                <a:latin typeface="Consolas"/>
                <a:ea typeface="Consolas"/>
                <a:cs typeface="Consolas"/>
                <a:sym typeface="Consolas"/>
              </a:rPr>
              <a:t>List&lt;? extends T&gt; </a:t>
            </a:r>
            <a:r>
              <a:rPr b="0" i="0" lang="en" sz="1200" u="none" cap="none" strike="noStrike">
                <a:solidFill>
                  <a:srgbClr val="6A3E3E"/>
                </a:solidFill>
                <a:latin typeface="Consolas"/>
                <a:ea typeface="Consolas"/>
                <a:cs typeface="Consolas"/>
                <a:sym typeface="Consolas"/>
              </a:rPr>
              <a:t>src</a:t>
            </a:r>
            <a:r>
              <a:rPr b="0" i="0" lang="en" sz="1200" u="none" cap="none" strike="noStrike">
                <a:solidFill>
                  <a:srgbClr val="000000"/>
                </a:solidFill>
                <a:latin typeface="Consolas"/>
                <a:ea typeface="Consolas"/>
                <a:cs typeface="Consolas"/>
                <a:sym typeface="Consolas"/>
              </a:rPr>
              <a:t>) {  </a:t>
            </a:r>
            <a:endParaRPr b="0" i="0" sz="1200" u="none" cap="none" strike="noStrike">
              <a:solidFill>
                <a:srgbClr val="3F7F5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7F0055"/>
                </a:solidFill>
                <a:latin typeface="Consolas"/>
                <a:ea typeface="Consolas"/>
                <a:cs typeface="Consolas"/>
                <a:sym typeface="Consolas"/>
              </a:rPr>
              <a:t>for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7F0055"/>
                </a:solidFill>
                <a:latin typeface="Consolas"/>
                <a:ea typeface="Consolas"/>
                <a:cs typeface="Consolas"/>
                <a:sym typeface="Consolas"/>
              </a:rPr>
              <a:t>int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6A3E3E"/>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=0; </a:t>
            </a:r>
            <a:r>
              <a:rPr b="0" i="0" lang="en" sz="1200" u="none" cap="none" strike="noStrike">
                <a:solidFill>
                  <a:srgbClr val="6A3E3E"/>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&lt;</a:t>
            </a:r>
            <a:r>
              <a:rPr b="0" i="0" lang="en" sz="1200" u="none" cap="none" strike="noStrike">
                <a:solidFill>
                  <a:srgbClr val="6A3E3E"/>
                </a:solidFill>
                <a:latin typeface="Consolas"/>
                <a:ea typeface="Consolas"/>
                <a:cs typeface="Consolas"/>
                <a:sym typeface="Consolas"/>
              </a:rPr>
              <a:t>src</a:t>
            </a:r>
            <a:r>
              <a:rPr b="0" i="0" lang="en" sz="1200" u="none" cap="none" strike="noStrike">
                <a:solidFill>
                  <a:srgbClr val="000000"/>
                </a:solidFill>
                <a:latin typeface="Consolas"/>
                <a:ea typeface="Consolas"/>
                <a:cs typeface="Consolas"/>
                <a:sym typeface="Consolas"/>
              </a:rPr>
              <a:t>.size(); </a:t>
            </a:r>
            <a:r>
              <a:rPr b="0" i="0" lang="en" sz="1200" u="none" cap="none" strike="noStrike">
                <a:solidFill>
                  <a:srgbClr val="6A3E3E"/>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6A3E3E"/>
                </a:solidFill>
                <a:latin typeface="Consolas"/>
                <a:ea typeface="Consolas"/>
                <a:cs typeface="Consolas"/>
                <a:sym typeface="Consolas"/>
              </a:rPr>
              <a:t>dest</a:t>
            </a:r>
            <a:r>
              <a:rPr b="0" i="0" lang="en" sz="1200" u="none" cap="none" strike="noStrike">
                <a:solidFill>
                  <a:srgbClr val="000000"/>
                </a:solidFill>
                <a:latin typeface="Consolas"/>
                <a:ea typeface="Consolas"/>
                <a:cs typeface="Consolas"/>
                <a:sym typeface="Consolas"/>
              </a:rPr>
              <a:t>.set(</a:t>
            </a:r>
            <a:r>
              <a:rPr b="0" i="0" lang="en" sz="1200" u="none" cap="none" strike="noStrike">
                <a:solidFill>
                  <a:srgbClr val="6A3E3E"/>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a:t>
            </a:r>
            <a:r>
              <a:rPr b="0" i="0" lang="en" sz="1200" u="none" cap="none" strike="noStrike">
                <a:solidFill>
                  <a:srgbClr val="6A3E3E"/>
                </a:solidFill>
                <a:latin typeface="Consolas"/>
                <a:ea typeface="Consolas"/>
                <a:cs typeface="Consolas"/>
                <a:sym typeface="Consolas"/>
              </a:rPr>
              <a:t>src</a:t>
            </a:r>
            <a:r>
              <a:rPr b="0" i="0" lang="en" sz="1200" u="none" cap="none" strike="noStrike">
                <a:solidFill>
                  <a:srgbClr val="000000"/>
                </a:solidFill>
                <a:latin typeface="Consolas"/>
                <a:ea typeface="Consolas"/>
                <a:cs typeface="Consolas"/>
                <a:sym typeface="Consolas"/>
              </a:rPr>
              <a:t>.get(</a:t>
            </a:r>
            <a:r>
              <a:rPr b="0" i="0" lang="en" sz="1200" u="none" cap="none" strike="noStrike">
                <a:solidFill>
                  <a:srgbClr val="6A3E3E"/>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 </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a:t>
            </a:r>
            <a:endParaRPr/>
          </a:p>
        </p:txBody>
      </p:sp>
      <p:pic>
        <p:nvPicPr>
          <p:cNvPr id="263" name="Google Shape;263;p36"/>
          <p:cNvPicPr preferRelativeResize="0"/>
          <p:nvPr/>
        </p:nvPicPr>
        <p:blipFill>
          <a:blip r:embed="rId3">
            <a:alphaModFix/>
          </a:blip>
          <a:stretch>
            <a:fillRect/>
          </a:stretch>
        </p:blipFill>
        <p:spPr>
          <a:xfrm>
            <a:off x="6202601" y="-882791"/>
            <a:ext cx="2858075" cy="2612963"/>
          </a:xfrm>
          <a:prstGeom prst="rect">
            <a:avLst/>
          </a:prstGeom>
          <a:noFill/>
          <a:ln>
            <a:noFill/>
          </a:ln>
        </p:spPr>
      </p:pic>
      <p:pic>
        <p:nvPicPr>
          <p:cNvPr id="264" name="Google Shape;264;p36"/>
          <p:cNvPicPr preferRelativeResize="0"/>
          <p:nvPr/>
        </p:nvPicPr>
        <p:blipFill>
          <a:blip r:embed="rId4">
            <a:alphaModFix/>
          </a:blip>
          <a:stretch>
            <a:fillRect/>
          </a:stretch>
        </p:blipFill>
        <p:spPr>
          <a:xfrm>
            <a:off x="3255775" y="-795891"/>
            <a:ext cx="2700750" cy="2911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classes: instantiation vs. type parameter  </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270" name="Google Shape;270;p37"/>
          <p:cNvSpPr txBox="1"/>
          <p:nvPr>
            <p:ph idx="1" type="body"/>
          </p:nvPr>
        </p:nvSpPr>
        <p:spPr>
          <a:xfrm>
            <a:off x="311700" y="2828875"/>
            <a:ext cx="8520600" cy="3416400"/>
          </a:xfrm>
          <a:prstGeom prst="rect">
            <a:avLst/>
          </a:prstGeom>
        </p:spPr>
        <p:txBody>
          <a:bodyPr anchorCtr="0" anchor="t" bIns="91425" lIns="91425" spcFirstLastPara="1" rIns="91425" wrap="square" tIns="91425">
            <a:normAutofit/>
          </a:bodyPr>
          <a:lstStyle/>
          <a:p>
            <a:pPr indent="-157162" lvl="0" marL="182562" rtl="0" algn="l">
              <a:lnSpc>
                <a:spcPct val="100000"/>
              </a:lnSpc>
              <a:spcBef>
                <a:spcPts val="0"/>
              </a:spcBef>
              <a:spcAft>
                <a:spcPts val="0"/>
              </a:spcAft>
              <a:buClr>
                <a:srgbClr val="93A299"/>
              </a:buClr>
              <a:buSzPts val="1300"/>
              <a:buChar char="•"/>
            </a:pPr>
            <a:r>
              <a:rPr lang="en" sz="1600">
                <a:solidFill>
                  <a:srgbClr val="292934"/>
                </a:solidFill>
                <a:latin typeface="Calibri"/>
                <a:ea typeface="Calibri"/>
                <a:cs typeface="Calibri"/>
                <a:sym typeface="Calibri"/>
              </a:rPr>
              <a:t>If a generic class is referred to without using any type parameter, it refers to a </a:t>
            </a:r>
            <a:r>
              <a:rPr b="1" lang="en" sz="1600">
                <a:solidFill>
                  <a:srgbClr val="292934"/>
                </a:solidFill>
                <a:latin typeface="Calibri"/>
                <a:ea typeface="Calibri"/>
                <a:cs typeface="Calibri"/>
                <a:sym typeface="Calibri"/>
              </a:rPr>
              <a:t>raw type</a:t>
            </a:r>
            <a:r>
              <a:rPr lang="en" sz="1600">
                <a:solidFill>
                  <a:srgbClr val="292934"/>
                </a:solidFill>
                <a:latin typeface="Calibri"/>
                <a:ea typeface="Calibri"/>
                <a:cs typeface="Calibri"/>
                <a:sym typeface="Calibri"/>
              </a:rPr>
              <a:t>, i.e. a class that has been subject to type erasure, taking the generic type’s uppermost allowable type as type argument. In the example above, a raw </a:t>
            </a:r>
            <a:r>
              <a:rPr lang="en" sz="1600">
                <a:solidFill>
                  <a:srgbClr val="0070C0"/>
                </a:solidFill>
                <a:latin typeface="Consolas"/>
                <a:ea typeface="Consolas"/>
                <a:cs typeface="Consolas"/>
                <a:sym typeface="Consolas"/>
              </a:rPr>
              <a:t>Basket</a:t>
            </a:r>
            <a:r>
              <a:rPr lang="en" sz="1600">
                <a:solidFill>
                  <a:srgbClr val="292934"/>
                </a:solidFill>
                <a:latin typeface="Calibri"/>
                <a:ea typeface="Calibri"/>
                <a:cs typeface="Calibri"/>
                <a:sym typeface="Calibri"/>
              </a:rPr>
              <a:t> is a </a:t>
            </a:r>
            <a:r>
              <a:rPr lang="en" sz="1600">
                <a:solidFill>
                  <a:srgbClr val="0070C0"/>
                </a:solidFill>
                <a:latin typeface="Consolas"/>
                <a:ea typeface="Consolas"/>
                <a:cs typeface="Consolas"/>
                <a:sym typeface="Consolas"/>
              </a:rPr>
              <a:t>Basket</a:t>
            </a:r>
            <a:r>
              <a:rPr lang="en" sz="1600">
                <a:solidFill>
                  <a:srgbClr val="292934"/>
                </a:solidFill>
                <a:latin typeface="Calibri"/>
                <a:ea typeface="Calibri"/>
                <a:cs typeface="Calibri"/>
                <a:sym typeface="Calibri"/>
              </a:rPr>
              <a:t> of </a:t>
            </a:r>
            <a:r>
              <a:rPr lang="en" sz="1600">
                <a:solidFill>
                  <a:srgbClr val="0070C0"/>
                </a:solidFill>
                <a:latin typeface="Consolas"/>
                <a:ea typeface="Consolas"/>
                <a:cs typeface="Consolas"/>
                <a:sym typeface="Consolas"/>
              </a:rPr>
              <a:t>Object</a:t>
            </a:r>
            <a:r>
              <a:rPr lang="en" sz="1600">
                <a:solidFill>
                  <a:srgbClr val="292934"/>
                </a:solidFill>
                <a:latin typeface="Calibri"/>
                <a:ea typeface="Calibri"/>
                <a:cs typeface="Calibri"/>
                <a:sym typeface="Calibri"/>
              </a:rPr>
              <a:t>.  </a:t>
            </a:r>
            <a:endParaRPr sz="1600">
              <a:solidFill>
                <a:srgbClr val="292934"/>
              </a:solidFill>
              <a:latin typeface="Calibri"/>
              <a:ea typeface="Calibri"/>
              <a:cs typeface="Calibri"/>
              <a:sym typeface="Calibri"/>
            </a:endParaRPr>
          </a:p>
          <a:p>
            <a:pPr indent="0" lvl="0" marL="0" rtl="0" algn="l">
              <a:lnSpc>
                <a:spcPct val="100000"/>
              </a:lnSpc>
              <a:spcBef>
                <a:spcPts val="400"/>
              </a:spcBef>
              <a:spcAft>
                <a:spcPts val="0"/>
              </a:spcAft>
              <a:buNone/>
            </a:pPr>
            <a:r>
              <a:t/>
            </a:r>
            <a:endParaRPr sz="1600">
              <a:solidFill>
                <a:srgbClr val="292934"/>
              </a:solidFill>
              <a:latin typeface="Calibri"/>
              <a:ea typeface="Calibri"/>
              <a:cs typeface="Calibri"/>
              <a:sym typeface="Calibri"/>
            </a:endParaRPr>
          </a:p>
          <a:p>
            <a:pPr indent="-157162" lvl="0" marL="182562" rtl="0" algn="l">
              <a:lnSpc>
                <a:spcPct val="100000"/>
              </a:lnSpc>
              <a:spcBef>
                <a:spcPts val="400"/>
              </a:spcBef>
              <a:spcAft>
                <a:spcPts val="0"/>
              </a:spcAft>
              <a:buClr>
                <a:srgbClr val="93A299"/>
              </a:buClr>
              <a:buSzPts val="1300"/>
              <a:buChar char="•"/>
            </a:pPr>
            <a:r>
              <a:rPr lang="en" sz="1600">
                <a:solidFill>
                  <a:srgbClr val="292934"/>
                </a:solidFill>
                <a:latin typeface="Calibri"/>
                <a:ea typeface="Calibri"/>
                <a:cs typeface="Calibri"/>
                <a:sym typeface="Calibri"/>
              </a:rPr>
              <a:t>Wildcards must be used in a context where they can be verified to instantiate to a specific type at runtime, e.g. </a:t>
            </a:r>
            <a:r>
              <a:rPr lang="en" sz="1600">
                <a:solidFill>
                  <a:srgbClr val="0070C0"/>
                </a:solidFill>
                <a:latin typeface="Consolas"/>
                <a:ea typeface="Consolas"/>
                <a:cs typeface="Consolas"/>
                <a:sym typeface="Consolas"/>
              </a:rPr>
              <a:t>new Basket&lt;?&gt;()</a:t>
            </a:r>
            <a:r>
              <a:rPr lang="en" sz="1600">
                <a:solidFill>
                  <a:srgbClr val="292934"/>
                </a:solidFill>
                <a:latin typeface="Calibri"/>
                <a:ea typeface="Calibri"/>
                <a:cs typeface="Calibri"/>
                <a:sym typeface="Calibri"/>
              </a:rPr>
              <a:t> is invalid as it attempts to create a </a:t>
            </a:r>
            <a:r>
              <a:rPr lang="en" sz="1600">
                <a:solidFill>
                  <a:srgbClr val="0070C0"/>
                </a:solidFill>
                <a:latin typeface="Consolas"/>
                <a:ea typeface="Consolas"/>
                <a:cs typeface="Consolas"/>
                <a:sym typeface="Consolas"/>
              </a:rPr>
              <a:t>Basket</a:t>
            </a:r>
            <a:r>
              <a:rPr lang="en" sz="1600">
                <a:solidFill>
                  <a:srgbClr val="292934"/>
                </a:solidFill>
                <a:latin typeface="Calibri"/>
                <a:ea typeface="Calibri"/>
                <a:cs typeface="Calibri"/>
                <a:sym typeface="Calibri"/>
              </a:rPr>
              <a:t> containing a value of unknown type.    </a:t>
            </a:r>
            <a:endParaRPr sz="1600">
              <a:solidFill>
                <a:srgbClr val="292934"/>
              </a:solidFill>
              <a:latin typeface="Calibri"/>
              <a:ea typeface="Calibri"/>
              <a:cs typeface="Calibri"/>
              <a:sym typeface="Calibri"/>
            </a:endParaRPr>
          </a:p>
          <a:p>
            <a:pPr indent="0" lvl="0" marL="0" rtl="0" algn="l">
              <a:spcBef>
                <a:spcPts val="0"/>
              </a:spcBef>
              <a:spcAft>
                <a:spcPts val="1200"/>
              </a:spcAft>
              <a:buNone/>
            </a:pPr>
            <a:r>
              <a:t/>
            </a:r>
            <a:endParaRPr sz="1400"/>
          </a:p>
        </p:txBody>
      </p:sp>
      <p:pic>
        <p:nvPicPr>
          <p:cNvPr id="271" name="Google Shape;271;p37"/>
          <p:cNvPicPr preferRelativeResize="0"/>
          <p:nvPr/>
        </p:nvPicPr>
        <p:blipFill>
          <a:blip r:embed="rId3">
            <a:alphaModFix/>
          </a:blip>
          <a:stretch>
            <a:fillRect/>
          </a:stretch>
        </p:blipFill>
        <p:spPr>
          <a:xfrm>
            <a:off x="674775" y="903200"/>
            <a:ext cx="5776951" cy="192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classes/methods: definition</a:t>
            </a:r>
            <a:endParaRPr sz="2200">
              <a:latin typeface="Calibri"/>
              <a:ea typeface="Calibri"/>
              <a:cs typeface="Calibri"/>
              <a:sym typeface="Calibri"/>
            </a:endParaRPr>
          </a:p>
          <a:p>
            <a:pPr indent="0" lvl="0" marL="228600" marR="0" rtl="0" algn="l">
              <a:lnSpc>
                <a:spcPct val="100000"/>
              </a:lnSpc>
              <a:spcBef>
                <a:spcPts val="0"/>
              </a:spcBef>
              <a:spcAft>
                <a:spcPts val="0"/>
              </a:spcAft>
              <a:buNone/>
            </a:pPr>
            <a:r>
              <a:t/>
            </a:r>
            <a:endParaRPr sz="2200">
              <a:latin typeface="Calibri"/>
              <a:ea typeface="Calibri"/>
              <a:cs typeface="Calibri"/>
              <a:sym typeface="Calibri"/>
            </a:endParaRPr>
          </a:p>
        </p:txBody>
      </p:sp>
      <p:sp>
        <p:nvSpPr>
          <p:cNvPr id="277" name="Google Shape;277;p38"/>
          <p:cNvSpPr txBox="1"/>
          <p:nvPr>
            <p:ph idx="1" type="body"/>
          </p:nvPr>
        </p:nvSpPr>
        <p:spPr>
          <a:xfrm>
            <a:off x="159300" y="619075"/>
            <a:ext cx="4749300" cy="3416400"/>
          </a:xfrm>
          <a:prstGeom prst="rect">
            <a:avLst/>
          </a:prstGeom>
        </p:spPr>
        <p:txBody>
          <a:bodyPr anchorCtr="0" anchor="t" bIns="91425" lIns="91425" spcFirstLastPara="1" rIns="91425" wrap="square" tIns="91425">
            <a:noAutofit/>
          </a:bodyPr>
          <a:lstStyle/>
          <a:p>
            <a:pPr indent="-148431" lvl="0" marL="182562" rtl="0" algn="l">
              <a:lnSpc>
                <a:spcPct val="80000"/>
              </a:lnSpc>
              <a:spcBef>
                <a:spcPts val="0"/>
              </a:spcBef>
              <a:spcAft>
                <a:spcPts val="0"/>
              </a:spcAft>
              <a:buClr>
                <a:srgbClr val="93A299"/>
              </a:buClr>
              <a:buSzPts val="1163"/>
              <a:buChar char="•"/>
            </a:pPr>
            <a:r>
              <a:rPr lang="en" sz="1350">
                <a:solidFill>
                  <a:srgbClr val="292934"/>
                </a:solidFill>
                <a:latin typeface="Calibri"/>
                <a:ea typeface="Calibri"/>
                <a:cs typeface="Calibri"/>
                <a:sym typeface="Calibri"/>
              </a:rPr>
              <a:t>A class or method that is defined with a parameter for a type is called a generic class/method or a parameterized class/method</a:t>
            </a:r>
            <a:endParaRPr sz="1350">
              <a:solidFill>
                <a:srgbClr val="292934"/>
              </a:solidFill>
              <a:latin typeface="Calibri"/>
              <a:ea typeface="Calibri"/>
              <a:cs typeface="Calibri"/>
              <a:sym typeface="Calibri"/>
            </a:endParaRPr>
          </a:p>
          <a:p>
            <a:pPr indent="0" lvl="0" marL="182562" rtl="0" algn="l">
              <a:lnSpc>
                <a:spcPct val="80000"/>
              </a:lnSpc>
              <a:spcBef>
                <a:spcPts val="0"/>
              </a:spcBef>
              <a:spcAft>
                <a:spcPts val="0"/>
              </a:spcAft>
              <a:buNone/>
            </a:pPr>
            <a:r>
              <a:t/>
            </a:r>
            <a:endParaRPr sz="1350">
              <a:solidFill>
                <a:srgbClr val="292934"/>
              </a:solidFill>
              <a:latin typeface="Calibri"/>
              <a:ea typeface="Calibri"/>
              <a:cs typeface="Calibri"/>
              <a:sym typeface="Calibri"/>
            </a:endParaRPr>
          </a:p>
          <a:p>
            <a:pPr indent="-152479" lvl="1" marL="457200" rtl="0" algn="l">
              <a:lnSpc>
                <a:spcPct val="100000"/>
              </a:lnSpc>
              <a:spcBef>
                <a:spcPts val="360"/>
              </a:spcBef>
              <a:spcAft>
                <a:spcPts val="0"/>
              </a:spcAft>
              <a:buClr>
                <a:srgbClr val="93A299"/>
              </a:buClr>
              <a:buSzPts val="1056"/>
              <a:buChar char="•"/>
            </a:pPr>
            <a:r>
              <a:rPr lang="en" sz="1225">
                <a:solidFill>
                  <a:srgbClr val="292934"/>
                </a:solidFill>
                <a:latin typeface="Calibri"/>
                <a:ea typeface="Calibri"/>
                <a:cs typeface="Calibri"/>
                <a:sym typeface="Calibri"/>
              </a:rPr>
              <a:t>For classes, the type parameter is included in angular brackets after the class name in the class definition heading. </a:t>
            </a:r>
            <a:endParaRPr sz="1225">
              <a:solidFill>
                <a:srgbClr val="292934"/>
              </a:solidFill>
              <a:latin typeface="Calibri"/>
              <a:ea typeface="Calibri"/>
              <a:cs typeface="Calibri"/>
              <a:sym typeface="Calibri"/>
            </a:endParaRPr>
          </a:p>
          <a:p>
            <a:pPr indent="0" lvl="0" marL="457200" rtl="0" algn="l">
              <a:lnSpc>
                <a:spcPct val="100000"/>
              </a:lnSpc>
              <a:spcBef>
                <a:spcPts val="360"/>
              </a:spcBef>
              <a:spcAft>
                <a:spcPts val="0"/>
              </a:spcAft>
              <a:buSzPts val="688"/>
              <a:buNone/>
            </a:pPr>
            <a:r>
              <a:t/>
            </a:r>
            <a:endParaRPr sz="1225">
              <a:solidFill>
                <a:srgbClr val="292934"/>
              </a:solidFill>
              <a:latin typeface="Calibri"/>
              <a:ea typeface="Calibri"/>
              <a:cs typeface="Calibri"/>
              <a:sym typeface="Calibri"/>
            </a:endParaRPr>
          </a:p>
          <a:p>
            <a:pPr indent="-152479" lvl="1" marL="457200" rtl="0" algn="l">
              <a:lnSpc>
                <a:spcPct val="100000"/>
              </a:lnSpc>
              <a:spcBef>
                <a:spcPts val="360"/>
              </a:spcBef>
              <a:spcAft>
                <a:spcPts val="0"/>
              </a:spcAft>
              <a:buClr>
                <a:srgbClr val="93A299"/>
              </a:buClr>
              <a:buSzPts val="1056"/>
              <a:buChar char="•"/>
            </a:pPr>
            <a:r>
              <a:rPr lang="en" sz="1225">
                <a:solidFill>
                  <a:srgbClr val="292934"/>
                </a:solidFill>
                <a:latin typeface="Calibri"/>
                <a:ea typeface="Calibri"/>
                <a:cs typeface="Calibri"/>
                <a:sym typeface="Calibri"/>
              </a:rPr>
              <a:t>For methods, the type parameter is included before the method definition. </a:t>
            </a:r>
            <a:endParaRPr sz="1225">
              <a:solidFill>
                <a:srgbClr val="292934"/>
              </a:solidFill>
              <a:latin typeface="Calibri"/>
              <a:ea typeface="Calibri"/>
              <a:cs typeface="Calibri"/>
              <a:sym typeface="Calibri"/>
            </a:endParaRPr>
          </a:p>
          <a:p>
            <a:pPr indent="0" lvl="0" marL="457200" rtl="0" algn="l">
              <a:lnSpc>
                <a:spcPct val="100000"/>
              </a:lnSpc>
              <a:spcBef>
                <a:spcPts val="360"/>
              </a:spcBef>
              <a:spcAft>
                <a:spcPts val="0"/>
              </a:spcAft>
              <a:buSzPts val="688"/>
              <a:buNone/>
            </a:pPr>
            <a:r>
              <a:t/>
            </a:r>
            <a:endParaRPr sz="1225">
              <a:solidFill>
                <a:srgbClr val="292934"/>
              </a:solidFill>
              <a:latin typeface="Calibri"/>
              <a:ea typeface="Calibri"/>
              <a:cs typeface="Calibri"/>
              <a:sym typeface="Calibri"/>
            </a:endParaRPr>
          </a:p>
          <a:p>
            <a:pPr indent="-152479" lvl="1" marL="457200" rtl="0" algn="l">
              <a:lnSpc>
                <a:spcPct val="100000"/>
              </a:lnSpc>
              <a:spcBef>
                <a:spcPts val="360"/>
              </a:spcBef>
              <a:spcAft>
                <a:spcPts val="0"/>
              </a:spcAft>
              <a:buClr>
                <a:srgbClr val="93A299"/>
              </a:buClr>
              <a:buSzPts val="1056"/>
              <a:buChar char="•"/>
            </a:pPr>
            <a:r>
              <a:rPr lang="en" sz="1225">
                <a:solidFill>
                  <a:srgbClr val="292934"/>
                </a:solidFill>
                <a:latin typeface="Calibri"/>
                <a:ea typeface="Calibri"/>
                <a:cs typeface="Calibri"/>
                <a:sym typeface="Calibri"/>
              </a:rPr>
              <a:t>Methods can define/use additional type parameters additional to their class’ type parameters. </a:t>
            </a:r>
            <a:endParaRPr sz="1225">
              <a:solidFill>
                <a:srgbClr val="292934"/>
              </a:solidFill>
              <a:latin typeface="Calibri"/>
              <a:ea typeface="Calibri"/>
              <a:cs typeface="Calibri"/>
              <a:sym typeface="Calibri"/>
            </a:endParaRPr>
          </a:p>
          <a:p>
            <a:pPr indent="0" lvl="0" marL="457200" rtl="0" algn="l">
              <a:lnSpc>
                <a:spcPct val="100000"/>
              </a:lnSpc>
              <a:spcBef>
                <a:spcPts val="360"/>
              </a:spcBef>
              <a:spcAft>
                <a:spcPts val="0"/>
              </a:spcAft>
              <a:buSzPts val="688"/>
              <a:buNone/>
            </a:pPr>
            <a:r>
              <a:t/>
            </a:r>
            <a:endParaRPr sz="1225">
              <a:solidFill>
                <a:srgbClr val="292934"/>
              </a:solidFill>
              <a:latin typeface="Calibri"/>
              <a:ea typeface="Calibri"/>
              <a:cs typeface="Calibri"/>
              <a:sym typeface="Calibri"/>
            </a:endParaRPr>
          </a:p>
          <a:p>
            <a:pPr indent="-152479" lvl="1" marL="457200" rtl="0" algn="l">
              <a:lnSpc>
                <a:spcPct val="100000"/>
              </a:lnSpc>
              <a:spcBef>
                <a:spcPts val="360"/>
              </a:spcBef>
              <a:spcAft>
                <a:spcPts val="0"/>
              </a:spcAft>
              <a:buClr>
                <a:srgbClr val="93A299"/>
              </a:buClr>
              <a:buSzPts val="1056"/>
              <a:buChar char="•"/>
            </a:pPr>
            <a:r>
              <a:rPr lang="en" sz="1225">
                <a:solidFill>
                  <a:srgbClr val="292934"/>
                </a:solidFill>
                <a:latin typeface="Calibri"/>
                <a:ea typeface="Calibri"/>
                <a:cs typeface="Calibri"/>
                <a:sym typeface="Calibri"/>
              </a:rPr>
              <a:t>The type parameters are to be used like other types used in the definition of a class/method. </a:t>
            </a:r>
            <a:endParaRPr sz="1225">
              <a:solidFill>
                <a:srgbClr val="292934"/>
              </a:solidFill>
              <a:latin typeface="Calibri"/>
              <a:ea typeface="Calibri"/>
              <a:cs typeface="Calibri"/>
              <a:sym typeface="Calibri"/>
            </a:endParaRPr>
          </a:p>
          <a:p>
            <a:pPr indent="0" lvl="0" marL="457200" rtl="0" algn="l">
              <a:lnSpc>
                <a:spcPct val="100000"/>
              </a:lnSpc>
              <a:spcBef>
                <a:spcPts val="360"/>
              </a:spcBef>
              <a:spcAft>
                <a:spcPts val="0"/>
              </a:spcAft>
              <a:buSzPts val="688"/>
              <a:buNone/>
            </a:pPr>
            <a:r>
              <a:t/>
            </a:r>
            <a:endParaRPr sz="1225">
              <a:solidFill>
                <a:srgbClr val="292934"/>
              </a:solidFill>
              <a:latin typeface="Calibri"/>
              <a:ea typeface="Calibri"/>
              <a:cs typeface="Calibri"/>
              <a:sym typeface="Calibri"/>
            </a:endParaRPr>
          </a:p>
          <a:p>
            <a:pPr indent="-152479" lvl="1" marL="457200" rtl="0" algn="l">
              <a:lnSpc>
                <a:spcPct val="100000"/>
              </a:lnSpc>
              <a:spcBef>
                <a:spcPts val="360"/>
              </a:spcBef>
              <a:spcAft>
                <a:spcPts val="0"/>
              </a:spcAft>
              <a:buClr>
                <a:srgbClr val="93A299"/>
              </a:buClr>
              <a:buSzPts val="1056"/>
              <a:buChar char="•"/>
            </a:pPr>
            <a:r>
              <a:rPr lang="en" sz="1225">
                <a:solidFill>
                  <a:srgbClr val="292934"/>
                </a:solidFill>
                <a:latin typeface="Calibri"/>
                <a:ea typeface="Calibri"/>
                <a:cs typeface="Calibri"/>
                <a:sym typeface="Calibri"/>
              </a:rPr>
              <a:t>When a generic class is used, the specific type to be plugged in is provided in angular brackets.</a:t>
            </a:r>
            <a:endParaRPr sz="1225">
              <a:solidFill>
                <a:srgbClr val="292934"/>
              </a:solidFill>
              <a:latin typeface="Calibri"/>
              <a:ea typeface="Calibri"/>
              <a:cs typeface="Calibri"/>
              <a:sym typeface="Calibri"/>
            </a:endParaRPr>
          </a:p>
          <a:p>
            <a:pPr indent="0" lvl="0" marL="457200" rtl="0" algn="l">
              <a:lnSpc>
                <a:spcPct val="100000"/>
              </a:lnSpc>
              <a:spcBef>
                <a:spcPts val="360"/>
              </a:spcBef>
              <a:spcAft>
                <a:spcPts val="0"/>
              </a:spcAft>
              <a:buSzPts val="688"/>
              <a:buNone/>
            </a:pPr>
            <a:r>
              <a:t/>
            </a:r>
            <a:endParaRPr sz="1225">
              <a:solidFill>
                <a:srgbClr val="292934"/>
              </a:solidFill>
              <a:latin typeface="Calibri"/>
              <a:ea typeface="Calibri"/>
              <a:cs typeface="Calibri"/>
              <a:sym typeface="Calibri"/>
            </a:endParaRPr>
          </a:p>
          <a:p>
            <a:pPr indent="-152479" lvl="1" marL="457200" rtl="0" algn="l">
              <a:lnSpc>
                <a:spcPct val="100000"/>
              </a:lnSpc>
              <a:spcBef>
                <a:spcPts val="360"/>
              </a:spcBef>
              <a:spcAft>
                <a:spcPts val="0"/>
              </a:spcAft>
              <a:buClr>
                <a:srgbClr val="93A299"/>
              </a:buClr>
              <a:buSzPts val="1056"/>
              <a:buChar char="•"/>
            </a:pPr>
            <a:r>
              <a:rPr lang="en" sz="1225">
                <a:solidFill>
                  <a:srgbClr val="292934"/>
                </a:solidFill>
                <a:latin typeface="Calibri"/>
                <a:ea typeface="Calibri"/>
                <a:cs typeface="Calibri"/>
                <a:sym typeface="Calibri"/>
              </a:rPr>
              <a:t>When a generic method is called, its call’s parameter/return type are plugged in.   </a:t>
            </a:r>
            <a:endParaRPr sz="1350">
              <a:solidFill>
                <a:srgbClr val="292934"/>
              </a:solidFill>
              <a:latin typeface="Calibri"/>
              <a:ea typeface="Calibri"/>
              <a:cs typeface="Calibri"/>
              <a:sym typeface="Calibri"/>
            </a:endParaRPr>
          </a:p>
          <a:p>
            <a:pPr indent="-85407" lvl="0" marL="182562" rtl="0" algn="l">
              <a:lnSpc>
                <a:spcPct val="80000"/>
              </a:lnSpc>
              <a:spcBef>
                <a:spcPts val="360"/>
              </a:spcBef>
              <a:spcAft>
                <a:spcPts val="0"/>
              </a:spcAft>
              <a:buClr>
                <a:srgbClr val="93A299"/>
              </a:buClr>
              <a:buSzPts val="688"/>
              <a:buFont typeface="Arial"/>
              <a:buNone/>
            </a:pPr>
            <a:r>
              <a:t/>
            </a:r>
            <a:endParaRPr sz="1225">
              <a:solidFill>
                <a:srgbClr val="292934"/>
              </a:solidFill>
              <a:latin typeface="Calibri"/>
              <a:ea typeface="Calibri"/>
              <a:cs typeface="Calibri"/>
              <a:sym typeface="Calibri"/>
            </a:endParaRPr>
          </a:p>
          <a:p>
            <a:pPr indent="0" lvl="0" marL="0" rtl="0" algn="l">
              <a:lnSpc>
                <a:spcPct val="95000"/>
              </a:lnSpc>
              <a:spcBef>
                <a:spcPts val="0"/>
              </a:spcBef>
              <a:spcAft>
                <a:spcPts val="1200"/>
              </a:spcAft>
              <a:buSzPts val="688"/>
              <a:buNone/>
            </a:pPr>
            <a:r>
              <a:t/>
            </a:r>
            <a:endParaRPr sz="1225"/>
          </a:p>
        </p:txBody>
      </p:sp>
      <p:sp>
        <p:nvSpPr>
          <p:cNvPr id="278" name="Google Shape;278;p38"/>
          <p:cNvSpPr txBox="1"/>
          <p:nvPr/>
        </p:nvSpPr>
        <p:spPr>
          <a:xfrm>
            <a:off x="5095300" y="620700"/>
            <a:ext cx="3797100" cy="46485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Generic class that defines a wrapper class around a single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element of a generic type.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a:t>
            </a:r>
            <a:endParaRPr b="0" i="0" sz="800" u="none" cap="none" strike="noStrike">
              <a:solidFill>
                <a:srgbClr val="3F5FBF"/>
              </a:solidFill>
              <a:latin typeface="Consolas"/>
              <a:ea typeface="Consolas"/>
              <a:cs typeface="Consolas"/>
              <a:sym typeface="Consolas"/>
            </a:endParaRPr>
          </a:p>
          <a:p>
            <a:pPr indent="0" lvl="0" marL="0" marR="0" rtl="0" algn="l">
              <a:lnSpc>
                <a:spcPct val="100000"/>
              </a:lnSpc>
              <a:spcBef>
                <a:spcPts val="0"/>
              </a:spcBef>
              <a:spcAft>
                <a:spcPts val="0"/>
              </a:spcAft>
              <a:buClr>
                <a:srgbClr val="7F0055"/>
              </a:buClr>
              <a:buSzPts val="1000"/>
              <a:buFont typeface="Consolas"/>
              <a:buNone/>
            </a:pP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class</a:t>
            </a:r>
            <a:r>
              <a:rPr b="0" i="0" lang="en" sz="800" u="none" cap="none" strike="noStrike">
                <a:solidFill>
                  <a:srgbClr val="000000"/>
                </a:solidFill>
                <a:latin typeface="Consolas"/>
                <a:ea typeface="Consolas"/>
                <a:cs typeface="Consolas"/>
                <a:sym typeface="Consolas"/>
              </a:rPr>
              <a:t> Box</a:t>
            </a:r>
            <a:r>
              <a:rPr b="1" i="0" lang="en" sz="800" u="none" cap="none" strike="noStrike">
                <a:solidFill>
                  <a:srgbClr val="000000"/>
                </a:solidFill>
                <a:latin typeface="Consolas"/>
                <a:ea typeface="Consolas"/>
                <a:cs typeface="Consolas"/>
                <a:sym typeface="Consolas"/>
              </a:rPr>
              <a:t>&lt;</a:t>
            </a:r>
            <a:r>
              <a:rPr b="1" i="0" lang="en" sz="800" u="none" cap="none" strike="noStrike">
                <a:solidFill>
                  <a:srgbClr val="FF0000"/>
                </a:solidFill>
                <a:latin typeface="Consolas"/>
                <a:ea typeface="Consolas"/>
                <a:cs typeface="Consolas"/>
                <a:sym typeface="Consolas"/>
              </a:rPr>
              <a:t>T</a:t>
            </a:r>
            <a:r>
              <a:rPr b="1" i="0" lang="en" sz="800" u="none" cap="none" strike="noStrike">
                <a:solidFill>
                  <a:srgbClr val="FF0000"/>
                </a:solidFill>
                <a:latin typeface="Consolas"/>
                <a:ea typeface="Consolas"/>
                <a:cs typeface="Consolas"/>
                <a:sym typeface="Consolas"/>
              </a:rPr>
              <a:t> extends Number</a:t>
            </a:r>
            <a:r>
              <a:rPr b="1" i="0" lang="en" sz="800" u="none" cap="none" strike="noStrike">
                <a:solidFill>
                  <a:srgbClr val="000000"/>
                </a:solidFill>
                <a:latin typeface="Consolas"/>
                <a:ea typeface="Consolas"/>
                <a:cs typeface="Consolas"/>
                <a:sym typeface="Consolas"/>
              </a:rPr>
              <a:t>&gt; </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292934"/>
              </a:buClr>
              <a:buSzPts val="1000"/>
              <a:buFont typeface="Times"/>
              <a:buNone/>
            </a:pPr>
            <a:r>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private</a:t>
            </a: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0000C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292934"/>
              </a:buClr>
              <a:buSzPts val="1000"/>
              <a:buFont typeface="Times"/>
              <a:buNone/>
            </a:pPr>
            <a:r>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set(</a:t>
            </a:r>
            <a:r>
              <a:rPr b="1" i="0" lang="en" sz="800" u="none" cap="none" strike="noStrike">
                <a:solidFill>
                  <a:srgbClr val="FF000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this</a:t>
            </a:r>
            <a:r>
              <a:rPr b="0" i="0" lang="en" sz="800" u="none" cap="none" strike="noStrike">
                <a:solidFill>
                  <a:srgbClr val="000000"/>
                </a:solidFill>
                <a:latin typeface="Consolas"/>
                <a:ea typeface="Consolas"/>
                <a:cs typeface="Consolas"/>
                <a:sym typeface="Consolas"/>
              </a:rPr>
              <a:t>.</a:t>
            </a:r>
            <a:r>
              <a:rPr b="0" i="0" lang="en" sz="800" u="none" cap="none" strike="noStrike">
                <a:solidFill>
                  <a:srgbClr val="0000C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 </a:t>
            </a:r>
            <a:r>
              <a:rPr b="0" i="0" lang="en" sz="800" u="none" cap="none" strike="noStrike">
                <a:solidFill>
                  <a:srgbClr val="6A3E3E"/>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292934"/>
              </a:buClr>
              <a:buSzPts val="1000"/>
              <a:buFont typeface="Times"/>
              <a:buNone/>
            </a:pPr>
            <a:r>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get()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return</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0000C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Generic method that uses both the generic type of the class</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it belongs to, as well as an additional generic type that is</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bound to the Number type.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a:t>
            </a:r>
            <a:endParaRPr b="0" i="0" sz="800" u="none" cap="none" strike="noStrike">
              <a:solidFill>
                <a:srgbClr val="3F5FB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inspect(){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System.</a:t>
            </a:r>
            <a:r>
              <a:rPr b="0" i="1" lang="en" sz="800" u="none" cap="none" strike="noStrike">
                <a:solidFill>
                  <a:srgbClr val="0000C0"/>
                </a:solidFill>
                <a:latin typeface="Consolas"/>
                <a:ea typeface="Consolas"/>
                <a:cs typeface="Consolas"/>
                <a:sym typeface="Consolas"/>
              </a:rPr>
              <a:t>out</a:t>
            </a:r>
            <a:r>
              <a:rPr b="0" i="1" lang="en" sz="800" u="none" cap="none" strike="noStrike">
                <a:solidFill>
                  <a:srgbClr val="000000"/>
                </a:solidFill>
                <a:latin typeface="Consolas"/>
                <a:ea typeface="Consolas"/>
                <a:cs typeface="Consolas"/>
                <a:sym typeface="Consolas"/>
              </a:rPr>
              <a:t>.println(</a:t>
            </a:r>
            <a:r>
              <a:rPr b="0" i="1" lang="en" sz="800" u="none" cap="none" strike="noStrike">
                <a:solidFill>
                  <a:srgbClr val="2A00FF"/>
                </a:solidFill>
                <a:latin typeface="Consolas"/>
                <a:ea typeface="Consolas"/>
                <a:cs typeface="Consolas"/>
                <a:sym typeface="Consolas"/>
              </a:rPr>
              <a:t>"T: "</a:t>
            </a:r>
            <a:r>
              <a:rPr b="0" i="1" lang="en" sz="800" u="none" cap="none" strike="noStrike">
                <a:solidFill>
                  <a:srgbClr val="000000"/>
                </a:solidFill>
                <a:latin typeface="Consolas"/>
                <a:ea typeface="Consolas"/>
                <a:cs typeface="Consolas"/>
                <a:sym typeface="Consolas"/>
              </a:rPr>
              <a:t> + </a:t>
            </a:r>
            <a:r>
              <a:rPr b="0" i="1" lang="en" sz="800" u="none" cap="none" strike="noStrike">
                <a:solidFill>
                  <a:srgbClr val="0000C0"/>
                </a:solidFill>
                <a:latin typeface="Consolas"/>
                <a:ea typeface="Consolas"/>
                <a:cs typeface="Consolas"/>
                <a:sym typeface="Consolas"/>
              </a:rPr>
              <a:t>t</a:t>
            </a:r>
            <a:r>
              <a:rPr b="0" i="1" lang="en" sz="800" u="none" cap="none" strike="noStrike">
                <a:solidFill>
                  <a:srgbClr val="000000"/>
                </a:solidFill>
                <a:latin typeface="Consolas"/>
                <a:ea typeface="Consolas"/>
                <a:cs typeface="Consolas"/>
                <a:sym typeface="Consolas"/>
              </a:rPr>
              <a:t>.getClass().getName());</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&lt;U&gt;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inspectWithAdditionalType(</a:t>
            </a:r>
            <a:r>
              <a:rPr b="1" i="0" lang="en" sz="800" u="none" cap="none" strike="noStrike">
                <a:solidFill>
                  <a:srgbClr val="FF0000"/>
                </a:solidFill>
                <a:latin typeface="Consolas"/>
                <a:ea typeface="Consolas"/>
                <a:cs typeface="Consolas"/>
                <a:sym typeface="Consolas"/>
              </a:rPr>
              <a:t>U</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u</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System.</a:t>
            </a:r>
            <a:r>
              <a:rPr b="0" i="1" lang="en" sz="800" u="none" cap="none" strike="noStrike">
                <a:solidFill>
                  <a:srgbClr val="0000C0"/>
                </a:solidFill>
                <a:latin typeface="Consolas"/>
                <a:ea typeface="Consolas"/>
                <a:cs typeface="Consolas"/>
                <a:sym typeface="Consolas"/>
              </a:rPr>
              <a:t>out</a:t>
            </a:r>
            <a:r>
              <a:rPr b="0" i="1" lang="en" sz="800" u="none" cap="none" strike="noStrike">
                <a:solidFill>
                  <a:srgbClr val="000000"/>
                </a:solidFill>
                <a:latin typeface="Consolas"/>
                <a:ea typeface="Consolas"/>
                <a:cs typeface="Consolas"/>
                <a:sym typeface="Consolas"/>
              </a:rPr>
              <a:t>.println(</a:t>
            </a:r>
            <a:r>
              <a:rPr b="0" i="1" lang="en" sz="800" u="none" cap="none" strike="noStrike">
                <a:solidFill>
                  <a:srgbClr val="2A00FF"/>
                </a:solidFill>
                <a:latin typeface="Consolas"/>
                <a:ea typeface="Consolas"/>
                <a:cs typeface="Consolas"/>
                <a:sym typeface="Consolas"/>
              </a:rPr>
              <a:t>"T: "</a:t>
            </a:r>
            <a:r>
              <a:rPr b="0" i="1" lang="en" sz="800" u="none" cap="none" strike="noStrike">
                <a:solidFill>
                  <a:srgbClr val="000000"/>
                </a:solidFill>
                <a:latin typeface="Consolas"/>
                <a:ea typeface="Consolas"/>
                <a:cs typeface="Consolas"/>
                <a:sym typeface="Consolas"/>
              </a:rPr>
              <a:t> + </a:t>
            </a:r>
            <a:r>
              <a:rPr b="0" i="1" lang="en" sz="800" u="none" cap="none" strike="noStrike">
                <a:solidFill>
                  <a:srgbClr val="0000C0"/>
                </a:solidFill>
                <a:latin typeface="Consolas"/>
                <a:ea typeface="Consolas"/>
                <a:cs typeface="Consolas"/>
                <a:sym typeface="Consolas"/>
              </a:rPr>
              <a:t>t</a:t>
            </a:r>
            <a:r>
              <a:rPr b="0" i="1" lang="en" sz="800" u="none" cap="none" strike="noStrike">
                <a:solidFill>
                  <a:srgbClr val="000000"/>
                </a:solidFill>
                <a:latin typeface="Consolas"/>
                <a:ea typeface="Consolas"/>
                <a:cs typeface="Consolas"/>
                <a:sym typeface="Consolas"/>
              </a:rPr>
              <a:t>.getClass().getName());</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System.</a:t>
            </a:r>
            <a:r>
              <a:rPr b="0" i="1" lang="en" sz="800" u="none" cap="none" strike="noStrike">
                <a:solidFill>
                  <a:srgbClr val="0000C0"/>
                </a:solidFill>
                <a:latin typeface="Consolas"/>
                <a:ea typeface="Consolas"/>
                <a:cs typeface="Consolas"/>
                <a:sym typeface="Consolas"/>
              </a:rPr>
              <a:t>out</a:t>
            </a:r>
            <a:r>
              <a:rPr b="0" i="1" lang="en" sz="800" u="none" cap="none" strike="noStrike">
                <a:solidFill>
                  <a:srgbClr val="000000"/>
                </a:solidFill>
                <a:latin typeface="Consolas"/>
                <a:ea typeface="Consolas"/>
                <a:cs typeface="Consolas"/>
                <a:sym typeface="Consolas"/>
              </a:rPr>
              <a:t>.println(</a:t>
            </a:r>
            <a:r>
              <a:rPr b="0" i="1" lang="en" sz="800" u="none" cap="none" strike="noStrike">
                <a:solidFill>
                  <a:srgbClr val="2A00FF"/>
                </a:solidFill>
                <a:latin typeface="Consolas"/>
                <a:ea typeface="Consolas"/>
                <a:cs typeface="Consolas"/>
                <a:sym typeface="Consolas"/>
              </a:rPr>
              <a:t>"U: "</a:t>
            </a:r>
            <a:r>
              <a:rPr b="0" i="1" lang="en" sz="800" u="none" cap="none" strike="noStrike">
                <a:solidFill>
                  <a:srgbClr val="000000"/>
                </a:solidFill>
                <a:latin typeface="Consolas"/>
                <a:ea typeface="Consolas"/>
                <a:cs typeface="Consolas"/>
                <a:sym typeface="Consolas"/>
              </a:rPr>
              <a:t> + </a:t>
            </a:r>
            <a:r>
              <a:rPr b="0" i="1" lang="en" sz="800" u="none" cap="none" strike="noStrike">
                <a:solidFill>
                  <a:srgbClr val="6A3E3E"/>
                </a:solidFill>
                <a:latin typeface="Consolas"/>
                <a:ea typeface="Consolas"/>
                <a:cs typeface="Consolas"/>
                <a:sym typeface="Consolas"/>
              </a:rPr>
              <a:t>u</a:t>
            </a:r>
            <a:r>
              <a:rPr b="0" i="1" lang="en" sz="800" u="none" cap="none" strike="noStrike">
                <a:solidFill>
                  <a:srgbClr val="000000"/>
                </a:solidFill>
                <a:latin typeface="Consolas"/>
                <a:ea typeface="Consolas"/>
                <a:cs typeface="Consolas"/>
                <a:sym typeface="Consolas"/>
              </a:rPr>
              <a:t>.getClass().getName());</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static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main(String[] </a:t>
            </a:r>
            <a:r>
              <a:rPr b="0" i="0" lang="en" sz="800" u="none" cap="none" strike="noStrike">
                <a:solidFill>
                  <a:srgbClr val="6A3E3E"/>
                </a:solidFill>
                <a:latin typeface="Consolas"/>
                <a:ea typeface="Consolas"/>
                <a:cs typeface="Consolas"/>
                <a:sym typeface="Consolas"/>
              </a:rPr>
              <a:t>args</a:t>
            </a: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Box&lt;Integer</a:t>
            </a:r>
            <a:r>
              <a:rPr b="1" i="0" lang="en" sz="800" u="none" cap="none" strike="noStrike">
                <a:solidFill>
                  <a:srgbClr val="FF0000"/>
                </a:solidFill>
                <a:latin typeface="Consolas"/>
                <a:ea typeface="Consolas"/>
                <a:cs typeface="Consolas"/>
                <a:sym typeface="Consolas"/>
              </a:rPr>
              <a:t>&gt;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 = </a:t>
            </a:r>
            <a:r>
              <a:rPr b="0" i="0" lang="en" sz="800" u="none" cap="none" strike="noStrike">
                <a:solidFill>
                  <a:srgbClr val="7F0055"/>
                </a:solidFill>
                <a:latin typeface="Consolas"/>
                <a:ea typeface="Consolas"/>
                <a:cs typeface="Consolas"/>
                <a:sym typeface="Consolas"/>
              </a:rPr>
              <a:t>new</a:t>
            </a:r>
            <a:r>
              <a:rPr b="0" i="0" lang="en" sz="800" u="none" cap="none" strike="noStrike">
                <a:solidFill>
                  <a:srgbClr val="000000"/>
                </a:solidFill>
                <a:latin typeface="Consolas"/>
                <a:ea typeface="Consolas"/>
                <a:cs typeface="Consolas"/>
                <a:sym typeface="Consolas"/>
              </a:rPr>
              <a:t> Box&lt;</a:t>
            </a:r>
            <a:r>
              <a:rPr b="0" i="0" lang="en" sz="800" u="none" cap="none" strike="noStrike">
                <a:solidFill>
                  <a:srgbClr val="000000"/>
                </a:solidFill>
                <a:latin typeface="Consolas"/>
                <a:ea typeface="Consolas"/>
                <a:cs typeface="Consolas"/>
                <a:sym typeface="Consolas"/>
              </a:rPr>
              <a:t>Integer</a:t>
            </a:r>
            <a:r>
              <a:rPr b="0" i="0" lang="en" sz="800" u="none" cap="none" strike="noStrike">
                <a:solidFill>
                  <a:srgbClr val="000000"/>
                </a:solidFill>
                <a:latin typeface="Consolas"/>
                <a:ea typeface="Consolas"/>
                <a:cs typeface="Consolas"/>
                <a:sym typeface="Consolas"/>
              </a:rPr>
              <a:t>&gt;();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.set(</a:t>
            </a:r>
            <a:r>
              <a:rPr b="0" i="0" lang="en" sz="800" u="none" cap="none" strike="noStrike">
                <a:solidFill>
                  <a:srgbClr val="7F0055"/>
                </a:solidFill>
                <a:latin typeface="Consolas"/>
                <a:ea typeface="Consolas"/>
                <a:cs typeface="Consolas"/>
                <a:sym typeface="Consolas"/>
              </a:rPr>
              <a:t>new</a:t>
            </a:r>
            <a:r>
              <a:rPr b="0" i="0" lang="en" sz="800" u="none" cap="none" strike="noStrike">
                <a:solidFill>
                  <a:srgbClr val="000000"/>
                </a:solidFill>
                <a:latin typeface="Consolas"/>
                <a:ea typeface="Consolas"/>
                <a:cs typeface="Consolas"/>
                <a:sym typeface="Consolas"/>
              </a:rPr>
              <a:t> Integer(10));</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.inspect();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.inspectWithAdditionalType(</a:t>
            </a:r>
            <a:r>
              <a:rPr b="0" i="0" lang="en" sz="800" u="none" cap="none" strike="noStrike">
                <a:solidFill>
                  <a:srgbClr val="2A00FF"/>
                </a:solidFill>
                <a:latin typeface="Consolas"/>
                <a:ea typeface="Consolas"/>
                <a:cs typeface="Consolas"/>
                <a:sym typeface="Consolas"/>
              </a:rPr>
              <a:t>"Hello world"</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Integer </a:t>
            </a:r>
            <a:r>
              <a:rPr b="0" i="0" lang="en" sz="800" u="none" cap="none" strike="noStrike">
                <a:solidFill>
                  <a:srgbClr val="6A3E3E"/>
                </a:solidFill>
                <a:latin typeface="Consolas"/>
                <a:ea typeface="Consolas"/>
                <a:cs typeface="Consolas"/>
                <a:sym typeface="Consolas"/>
              </a:rPr>
              <a:t>i</a:t>
            </a:r>
            <a:r>
              <a:rPr b="0" i="0" lang="en" sz="800" u="none" cap="none" strike="noStrike">
                <a:solidFill>
                  <a:srgbClr val="000000"/>
                </a:solidFill>
                <a:latin typeface="Consolas"/>
                <a:ea typeface="Consolas"/>
                <a:cs typeface="Consolas"/>
                <a:sym typeface="Consolas"/>
              </a:rPr>
              <a:t> =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.get();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a:t>
            </a:r>
            <a:endParaRPr b="0" i="0" sz="800" u="none" cap="none" strike="noStrike">
              <a:solidFill>
                <a:srgbClr val="000000"/>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228600" rtl="0" algn="l">
              <a:spcBef>
                <a:spcPts val="0"/>
              </a:spcBef>
              <a:spcAft>
                <a:spcPts val="0"/>
              </a:spcAft>
              <a:buClr>
                <a:schemeClr val="lt1"/>
              </a:buClr>
              <a:buSzPct val="100000"/>
              <a:buFont typeface="Calibri"/>
              <a:buNone/>
            </a:pPr>
            <a:r>
              <a:rPr b="1" lang="en" sz="2200">
                <a:solidFill>
                  <a:srgbClr val="0000FF"/>
                </a:solidFill>
                <a:latin typeface="Calibri"/>
                <a:ea typeface="Calibri"/>
                <a:cs typeface="Calibri"/>
                <a:sym typeface="Calibri"/>
              </a:rPr>
              <a:t>Generic classes/methods: type erasure</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284" name="Google Shape;284;p39"/>
          <p:cNvSpPr txBox="1"/>
          <p:nvPr/>
        </p:nvSpPr>
        <p:spPr>
          <a:xfrm>
            <a:off x="327025" y="620700"/>
            <a:ext cx="4284000" cy="59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700">
                <a:solidFill>
                  <a:srgbClr val="292934"/>
                </a:solidFill>
                <a:latin typeface="Calibri"/>
                <a:ea typeface="Calibri"/>
                <a:cs typeface="Calibri"/>
                <a:sym typeface="Calibri"/>
              </a:rPr>
              <a:t>When the class is compiled, </a:t>
            </a:r>
            <a:r>
              <a:rPr b="1" lang="en" sz="1700">
                <a:solidFill>
                  <a:srgbClr val="292934"/>
                </a:solidFill>
                <a:latin typeface="Calibri"/>
                <a:ea typeface="Calibri"/>
                <a:cs typeface="Calibri"/>
                <a:sym typeface="Calibri"/>
              </a:rPr>
              <a:t>type erasure </a:t>
            </a:r>
            <a:r>
              <a:rPr lang="en" sz="1700">
                <a:solidFill>
                  <a:srgbClr val="292934"/>
                </a:solidFill>
                <a:latin typeface="Calibri"/>
                <a:ea typeface="Calibri"/>
                <a:cs typeface="Calibri"/>
                <a:sym typeface="Calibri"/>
              </a:rPr>
              <a:t>is applied on the type parameter </a:t>
            </a:r>
            <a:r>
              <a:rPr b="1" lang="en" sz="1700">
                <a:solidFill>
                  <a:srgbClr val="292934"/>
                </a:solidFill>
                <a:latin typeface="Calibri"/>
                <a:ea typeface="Calibri"/>
                <a:cs typeface="Calibri"/>
                <a:sym typeface="Calibri"/>
              </a:rPr>
              <a:t>for each specific use</a:t>
            </a:r>
            <a:r>
              <a:rPr lang="en" sz="1700">
                <a:solidFill>
                  <a:srgbClr val="292934"/>
                </a:solidFill>
                <a:latin typeface="Calibri"/>
                <a:ea typeface="Calibri"/>
                <a:cs typeface="Calibri"/>
                <a:sym typeface="Calibri"/>
              </a:rPr>
              <a:t> of the generic class or method:</a:t>
            </a:r>
            <a:endParaRPr sz="1700">
              <a:solidFill>
                <a:srgbClr val="292934"/>
              </a:solidFill>
              <a:latin typeface="Calibri"/>
              <a:ea typeface="Calibri"/>
              <a:cs typeface="Calibri"/>
              <a:sym typeface="Calibri"/>
            </a:endParaRPr>
          </a:p>
          <a:p>
            <a:pPr indent="0" lvl="0" marL="182562" rtl="0" algn="l">
              <a:spcBef>
                <a:spcPts val="0"/>
              </a:spcBef>
              <a:spcAft>
                <a:spcPts val="0"/>
              </a:spcAft>
              <a:buNone/>
            </a:pPr>
            <a:r>
              <a:rPr lang="en" sz="1700">
                <a:solidFill>
                  <a:srgbClr val="292934"/>
                </a:solidFill>
                <a:latin typeface="Calibri"/>
                <a:ea typeface="Calibri"/>
                <a:cs typeface="Calibri"/>
                <a:sym typeface="Calibri"/>
              </a:rPr>
              <a:t> </a:t>
            </a:r>
            <a:endParaRPr sz="1700">
              <a:solidFill>
                <a:srgbClr val="292934"/>
              </a:solidFill>
              <a:latin typeface="Calibri"/>
              <a:ea typeface="Calibri"/>
              <a:cs typeface="Calibri"/>
              <a:sym typeface="Calibri"/>
            </a:endParaRPr>
          </a:p>
          <a:p>
            <a:pPr indent="-163512" lvl="1" marL="457200" rtl="0" algn="l">
              <a:spcBef>
                <a:spcPts val="360"/>
              </a:spcBef>
              <a:spcAft>
                <a:spcPts val="0"/>
              </a:spcAft>
              <a:buClr>
                <a:srgbClr val="93A299"/>
              </a:buClr>
              <a:buSzPts val="1230"/>
              <a:buChar char="•"/>
            </a:pPr>
            <a:r>
              <a:rPr lang="en" sz="1500">
                <a:solidFill>
                  <a:srgbClr val="292934"/>
                </a:solidFill>
                <a:latin typeface="Calibri"/>
                <a:ea typeface="Calibri"/>
                <a:cs typeface="Calibri"/>
                <a:sym typeface="Calibri"/>
              </a:rPr>
              <a:t>Every occurrence of the type parameter is replaced with the highest type applicable to the type parameter. </a:t>
            </a:r>
            <a:endParaRPr sz="1500">
              <a:solidFill>
                <a:srgbClr val="292934"/>
              </a:solidFill>
              <a:latin typeface="Calibri"/>
              <a:ea typeface="Calibri"/>
              <a:cs typeface="Calibri"/>
              <a:sym typeface="Calibri"/>
            </a:endParaRPr>
          </a:p>
          <a:p>
            <a:pPr indent="0" lvl="0" marL="457200" rtl="0" algn="l">
              <a:spcBef>
                <a:spcPts val="360"/>
              </a:spcBef>
              <a:spcAft>
                <a:spcPts val="0"/>
              </a:spcAft>
              <a:buNone/>
            </a:pPr>
            <a:r>
              <a:t/>
            </a:r>
            <a:endParaRPr sz="1500">
              <a:solidFill>
                <a:srgbClr val="292934"/>
              </a:solidFill>
              <a:latin typeface="Calibri"/>
              <a:ea typeface="Calibri"/>
              <a:cs typeface="Calibri"/>
              <a:sym typeface="Calibri"/>
            </a:endParaRPr>
          </a:p>
          <a:p>
            <a:pPr indent="-163512" lvl="1" marL="457200" rtl="0" algn="l">
              <a:spcBef>
                <a:spcPts val="360"/>
              </a:spcBef>
              <a:spcAft>
                <a:spcPts val="0"/>
              </a:spcAft>
              <a:buClr>
                <a:srgbClr val="93A299"/>
              </a:buClr>
              <a:buSzPts val="1230"/>
              <a:buChar char="•"/>
            </a:pPr>
            <a:r>
              <a:rPr lang="en" sz="1500">
                <a:solidFill>
                  <a:srgbClr val="292934"/>
                </a:solidFill>
                <a:latin typeface="Calibri"/>
                <a:ea typeface="Calibri"/>
                <a:cs typeface="Calibri"/>
                <a:sym typeface="Calibri"/>
              </a:rPr>
              <a:t>If a type bound was specified, this type is applied. If no type bound was specified, </a:t>
            </a:r>
            <a:r>
              <a:rPr lang="en" sz="1500">
                <a:solidFill>
                  <a:srgbClr val="0070C0"/>
                </a:solidFill>
                <a:latin typeface="Consolas"/>
                <a:ea typeface="Consolas"/>
                <a:cs typeface="Consolas"/>
                <a:sym typeface="Consolas"/>
              </a:rPr>
              <a:t>Object</a:t>
            </a:r>
            <a:r>
              <a:rPr lang="en" sz="1500">
                <a:solidFill>
                  <a:srgbClr val="292934"/>
                </a:solidFill>
                <a:latin typeface="Calibri"/>
                <a:ea typeface="Calibri"/>
                <a:cs typeface="Calibri"/>
                <a:sym typeface="Calibri"/>
              </a:rPr>
              <a:t> is used.</a:t>
            </a:r>
            <a:endParaRPr sz="1500">
              <a:solidFill>
                <a:srgbClr val="292934"/>
              </a:solidFill>
              <a:latin typeface="Calibri"/>
              <a:ea typeface="Calibri"/>
              <a:cs typeface="Calibri"/>
              <a:sym typeface="Calibri"/>
            </a:endParaRPr>
          </a:p>
          <a:p>
            <a:pPr indent="0" lvl="0" marL="457200" rtl="0" algn="l">
              <a:spcBef>
                <a:spcPts val="360"/>
              </a:spcBef>
              <a:spcAft>
                <a:spcPts val="0"/>
              </a:spcAft>
              <a:buNone/>
            </a:pPr>
            <a:r>
              <a:t/>
            </a:r>
            <a:endParaRPr sz="1500">
              <a:solidFill>
                <a:srgbClr val="292934"/>
              </a:solidFill>
              <a:latin typeface="Calibri"/>
              <a:ea typeface="Calibri"/>
              <a:cs typeface="Calibri"/>
              <a:sym typeface="Calibri"/>
            </a:endParaRPr>
          </a:p>
          <a:p>
            <a:pPr indent="-163512" lvl="1" marL="457200" rtl="0" algn="l">
              <a:spcBef>
                <a:spcPts val="360"/>
              </a:spcBef>
              <a:spcAft>
                <a:spcPts val="0"/>
              </a:spcAft>
              <a:buClr>
                <a:srgbClr val="93A299"/>
              </a:buClr>
              <a:buSzPts val="1230"/>
              <a:buChar char="•"/>
            </a:pPr>
            <a:r>
              <a:rPr lang="en" sz="1500">
                <a:solidFill>
                  <a:srgbClr val="292934"/>
                </a:solidFill>
                <a:latin typeface="Calibri"/>
                <a:ea typeface="Calibri"/>
                <a:cs typeface="Calibri"/>
                <a:sym typeface="Calibri"/>
              </a:rPr>
              <a:t>If a value is extracted from a generic class or returned from a generic method that is of the type parameter type, its type is automatically casted to the type used at instantiation.   </a:t>
            </a:r>
            <a:endParaRPr sz="1700">
              <a:solidFill>
                <a:srgbClr val="292934"/>
              </a:solidFill>
              <a:latin typeface="Calibri"/>
              <a:ea typeface="Calibri"/>
              <a:cs typeface="Calibri"/>
              <a:sym typeface="Calibri"/>
            </a:endParaRPr>
          </a:p>
          <a:p>
            <a:pPr indent="-85407" lvl="1" marL="457200" rtl="0" algn="l">
              <a:spcBef>
                <a:spcPts val="360"/>
              </a:spcBef>
              <a:spcAft>
                <a:spcPts val="0"/>
              </a:spcAft>
              <a:buNone/>
            </a:pPr>
            <a:r>
              <a:t/>
            </a:r>
            <a:endParaRPr sz="1500">
              <a:solidFill>
                <a:srgbClr val="292934"/>
              </a:solidFill>
              <a:latin typeface="Calibri"/>
              <a:ea typeface="Calibri"/>
              <a:cs typeface="Calibri"/>
              <a:sym typeface="Calibri"/>
            </a:endParaRPr>
          </a:p>
          <a:p>
            <a:pPr indent="-85407" lvl="0" marL="182562" rtl="0" algn="l">
              <a:spcBef>
                <a:spcPts val="360"/>
              </a:spcBef>
              <a:spcAft>
                <a:spcPts val="0"/>
              </a:spcAft>
              <a:buNone/>
            </a:pPr>
            <a:r>
              <a:t/>
            </a:r>
            <a:endParaRPr sz="1500">
              <a:solidFill>
                <a:srgbClr val="292934"/>
              </a:solidFill>
              <a:latin typeface="Calibri"/>
              <a:ea typeface="Calibri"/>
              <a:cs typeface="Calibri"/>
              <a:sym typeface="Calibri"/>
            </a:endParaRPr>
          </a:p>
        </p:txBody>
      </p:sp>
      <p:sp>
        <p:nvSpPr>
          <p:cNvPr id="285" name="Google Shape;285;p39"/>
          <p:cNvSpPr txBox="1"/>
          <p:nvPr/>
        </p:nvSpPr>
        <p:spPr>
          <a:xfrm>
            <a:off x="4569090" y="392088"/>
            <a:ext cx="4628100" cy="47715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Generic class that defines a wrapper class around a single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element of a generic type.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a:t>
            </a:r>
            <a:endParaRPr b="0" i="0" sz="800" u="none" cap="none" strike="noStrike">
              <a:solidFill>
                <a:srgbClr val="3F5FBF"/>
              </a:solidFill>
              <a:latin typeface="Consolas"/>
              <a:ea typeface="Consolas"/>
              <a:cs typeface="Consolas"/>
              <a:sym typeface="Consolas"/>
            </a:endParaRPr>
          </a:p>
          <a:p>
            <a:pPr indent="0" lvl="0" marL="0" marR="0" rtl="0" algn="l">
              <a:lnSpc>
                <a:spcPct val="100000"/>
              </a:lnSpc>
              <a:spcBef>
                <a:spcPts val="0"/>
              </a:spcBef>
              <a:spcAft>
                <a:spcPts val="0"/>
              </a:spcAft>
              <a:buClr>
                <a:srgbClr val="7F0055"/>
              </a:buClr>
              <a:buSzPts val="1000"/>
              <a:buFont typeface="Consolas"/>
              <a:buNone/>
            </a:pP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class</a:t>
            </a:r>
            <a:r>
              <a:rPr b="0" i="0" lang="en" sz="800" u="none" cap="none" strike="noStrike">
                <a:solidFill>
                  <a:srgbClr val="000000"/>
                </a:solidFill>
                <a:latin typeface="Consolas"/>
                <a:ea typeface="Consolas"/>
                <a:cs typeface="Consolas"/>
                <a:sym typeface="Consolas"/>
              </a:rPr>
              <a:t> Box</a:t>
            </a:r>
            <a:r>
              <a:rPr b="1" i="0" lang="en" sz="800" u="none" cap="none" strike="noStrike">
                <a:solidFill>
                  <a:srgbClr val="000000"/>
                </a:solidFill>
                <a:latin typeface="Consolas"/>
                <a:ea typeface="Consolas"/>
                <a:cs typeface="Consolas"/>
                <a:sym typeface="Consolas"/>
              </a:rPr>
              <a:t> </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292934"/>
              </a:buClr>
              <a:buSzPts val="1000"/>
              <a:buFont typeface="Times"/>
              <a:buNone/>
            </a:pPr>
            <a:r>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private</a:t>
            </a: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Number</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0000C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292934"/>
              </a:buClr>
              <a:buSzPts val="1000"/>
              <a:buFont typeface="Times"/>
              <a:buNone/>
            </a:pPr>
            <a:r>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set(</a:t>
            </a:r>
            <a:r>
              <a:rPr b="1" i="0" lang="en" sz="800" u="none" cap="none" strike="noStrike">
                <a:solidFill>
                  <a:srgbClr val="FF0000"/>
                </a:solidFill>
                <a:latin typeface="Consolas"/>
                <a:ea typeface="Consolas"/>
                <a:cs typeface="Consolas"/>
                <a:sym typeface="Consolas"/>
              </a:rPr>
              <a:t>Number</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this</a:t>
            </a:r>
            <a:r>
              <a:rPr b="0" i="0" lang="en" sz="800" u="none" cap="none" strike="noStrike">
                <a:solidFill>
                  <a:srgbClr val="000000"/>
                </a:solidFill>
                <a:latin typeface="Consolas"/>
                <a:ea typeface="Consolas"/>
                <a:cs typeface="Consolas"/>
                <a:sym typeface="Consolas"/>
              </a:rPr>
              <a:t>.</a:t>
            </a:r>
            <a:r>
              <a:rPr b="0" i="0" lang="en" sz="800" u="none" cap="none" strike="noStrike">
                <a:solidFill>
                  <a:srgbClr val="0000C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 = </a:t>
            </a:r>
            <a:r>
              <a:rPr b="0" i="0" lang="en" sz="800" u="none" cap="none" strike="noStrike">
                <a:solidFill>
                  <a:srgbClr val="6A3E3E"/>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292934"/>
              </a:buClr>
              <a:buSzPts val="1000"/>
              <a:buFont typeface="Times"/>
              <a:buNone/>
            </a:pPr>
            <a:r>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Number</a:t>
            </a:r>
            <a:r>
              <a:rPr b="0" i="0" lang="en" sz="800" u="none" cap="none" strike="noStrike">
                <a:solidFill>
                  <a:srgbClr val="000000"/>
                </a:solidFill>
                <a:latin typeface="Consolas"/>
                <a:ea typeface="Consolas"/>
                <a:cs typeface="Consolas"/>
                <a:sym typeface="Consolas"/>
              </a:rPr>
              <a:t> get()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return</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0000C0"/>
                </a:solidFill>
                <a:latin typeface="Consolas"/>
                <a:ea typeface="Consolas"/>
                <a:cs typeface="Consolas"/>
                <a:sym typeface="Consolas"/>
              </a:rPr>
              <a:t>t</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Generic method that uses both the generic type of the class</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it belongs to, as well as an additional generic type that is</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bound to the Number type.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  </a:t>
            </a:r>
            <a:endParaRPr sz="1200"/>
          </a:p>
          <a:p>
            <a:pPr indent="0" lvl="0" marL="0" marR="0" rtl="0" algn="l">
              <a:lnSpc>
                <a:spcPct val="100000"/>
              </a:lnSpc>
              <a:spcBef>
                <a:spcPts val="0"/>
              </a:spcBef>
              <a:spcAft>
                <a:spcPts val="0"/>
              </a:spcAft>
              <a:buClr>
                <a:srgbClr val="3F5FBF"/>
              </a:buClr>
              <a:buSzPts val="1000"/>
              <a:buFont typeface="Consolas"/>
              <a:buNone/>
            </a:pPr>
            <a:r>
              <a:rPr b="0" i="0" lang="en" sz="800" u="none" cap="none" strike="noStrike">
                <a:solidFill>
                  <a:srgbClr val="3F5FBF"/>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inspect(){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System.</a:t>
            </a:r>
            <a:r>
              <a:rPr b="0" i="1" lang="en" sz="800" u="none" cap="none" strike="noStrike">
                <a:solidFill>
                  <a:srgbClr val="0000C0"/>
                </a:solidFill>
                <a:latin typeface="Consolas"/>
                <a:ea typeface="Consolas"/>
                <a:cs typeface="Consolas"/>
                <a:sym typeface="Consolas"/>
              </a:rPr>
              <a:t>out</a:t>
            </a:r>
            <a:r>
              <a:rPr b="0" i="1" lang="en" sz="800" u="none" cap="none" strike="noStrike">
                <a:solidFill>
                  <a:srgbClr val="000000"/>
                </a:solidFill>
                <a:latin typeface="Consolas"/>
                <a:ea typeface="Consolas"/>
                <a:cs typeface="Consolas"/>
                <a:sym typeface="Consolas"/>
              </a:rPr>
              <a:t>.println(</a:t>
            </a:r>
            <a:r>
              <a:rPr b="0" i="1" lang="en" sz="800" u="none" cap="none" strike="noStrike">
                <a:solidFill>
                  <a:srgbClr val="2A00FF"/>
                </a:solidFill>
                <a:latin typeface="Consolas"/>
                <a:ea typeface="Consolas"/>
                <a:cs typeface="Consolas"/>
                <a:sym typeface="Consolas"/>
              </a:rPr>
              <a:t>"T: "</a:t>
            </a:r>
            <a:r>
              <a:rPr b="0" i="1" lang="en" sz="800" u="none" cap="none" strike="noStrike">
                <a:solidFill>
                  <a:srgbClr val="000000"/>
                </a:solidFill>
                <a:latin typeface="Consolas"/>
                <a:ea typeface="Consolas"/>
                <a:cs typeface="Consolas"/>
                <a:sym typeface="Consolas"/>
              </a:rPr>
              <a:t> + </a:t>
            </a:r>
            <a:r>
              <a:rPr b="0" i="1" lang="en" sz="800" u="none" cap="none" strike="noStrike">
                <a:solidFill>
                  <a:srgbClr val="0000C0"/>
                </a:solidFill>
                <a:latin typeface="Consolas"/>
                <a:ea typeface="Consolas"/>
                <a:cs typeface="Consolas"/>
                <a:sym typeface="Consolas"/>
              </a:rPr>
              <a:t>t</a:t>
            </a:r>
            <a:r>
              <a:rPr b="0" i="1" lang="en" sz="800" u="none" cap="none" strike="noStrike">
                <a:solidFill>
                  <a:srgbClr val="000000"/>
                </a:solidFill>
                <a:latin typeface="Consolas"/>
                <a:ea typeface="Consolas"/>
                <a:cs typeface="Consolas"/>
                <a:sym typeface="Consolas"/>
              </a:rPr>
              <a:t>.getClass().getName());</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1" i="0" lang="en" sz="800" u="none" cap="none" strike="noStrike">
                <a:solidFill>
                  <a:srgbClr val="FF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inspectWithAdditionalType(</a:t>
            </a:r>
            <a:r>
              <a:rPr b="1" i="0" lang="en" sz="800" u="none" cap="none" strike="noStrike">
                <a:solidFill>
                  <a:srgbClr val="FF0000"/>
                </a:solidFill>
                <a:latin typeface="Consolas"/>
                <a:ea typeface="Consolas"/>
                <a:cs typeface="Consolas"/>
                <a:sym typeface="Consolas"/>
              </a:rPr>
              <a:t>Object</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u</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System.</a:t>
            </a:r>
            <a:r>
              <a:rPr b="0" i="1" lang="en" sz="800" u="none" cap="none" strike="noStrike">
                <a:solidFill>
                  <a:srgbClr val="0000C0"/>
                </a:solidFill>
                <a:latin typeface="Consolas"/>
                <a:ea typeface="Consolas"/>
                <a:cs typeface="Consolas"/>
                <a:sym typeface="Consolas"/>
              </a:rPr>
              <a:t>out</a:t>
            </a:r>
            <a:r>
              <a:rPr b="0" i="1" lang="en" sz="800" u="none" cap="none" strike="noStrike">
                <a:solidFill>
                  <a:srgbClr val="000000"/>
                </a:solidFill>
                <a:latin typeface="Consolas"/>
                <a:ea typeface="Consolas"/>
                <a:cs typeface="Consolas"/>
                <a:sym typeface="Consolas"/>
              </a:rPr>
              <a:t>.println(</a:t>
            </a:r>
            <a:r>
              <a:rPr b="0" i="1" lang="en" sz="800" u="none" cap="none" strike="noStrike">
                <a:solidFill>
                  <a:srgbClr val="2A00FF"/>
                </a:solidFill>
                <a:latin typeface="Consolas"/>
                <a:ea typeface="Consolas"/>
                <a:cs typeface="Consolas"/>
                <a:sym typeface="Consolas"/>
              </a:rPr>
              <a:t>"T: "</a:t>
            </a:r>
            <a:r>
              <a:rPr b="0" i="1" lang="en" sz="800" u="none" cap="none" strike="noStrike">
                <a:solidFill>
                  <a:srgbClr val="000000"/>
                </a:solidFill>
                <a:latin typeface="Consolas"/>
                <a:ea typeface="Consolas"/>
                <a:cs typeface="Consolas"/>
                <a:sym typeface="Consolas"/>
              </a:rPr>
              <a:t> + </a:t>
            </a:r>
            <a:r>
              <a:rPr b="0" i="1" lang="en" sz="800" u="none" cap="none" strike="noStrike">
                <a:solidFill>
                  <a:srgbClr val="0000C0"/>
                </a:solidFill>
                <a:latin typeface="Consolas"/>
                <a:ea typeface="Consolas"/>
                <a:cs typeface="Consolas"/>
                <a:sym typeface="Consolas"/>
              </a:rPr>
              <a:t>t</a:t>
            </a:r>
            <a:r>
              <a:rPr b="0" i="1" lang="en" sz="800" u="none" cap="none" strike="noStrike">
                <a:solidFill>
                  <a:srgbClr val="000000"/>
                </a:solidFill>
                <a:latin typeface="Consolas"/>
                <a:ea typeface="Consolas"/>
                <a:cs typeface="Consolas"/>
                <a:sym typeface="Consolas"/>
              </a:rPr>
              <a:t>.getClass().getName());</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System.</a:t>
            </a:r>
            <a:r>
              <a:rPr b="0" i="1" lang="en" sz="800" u="none" cap="none" strike="noStrike">
                <a:solidFill>
                  <a:srgbClr val="0000C0"/>
                </a:solidFill>
                <a:latin typeface="Consolas"/>
                <a:ea typeface="Consolas"/>
                <a:cs typeface="Consolas"/>
                <a:sym typeface="Consolas"/>
              </a:rPr>
              <a:t>out</a:t>
            </a:r>
            <a:r>
              <a:rPr b="0" i="1" lang="en" sz="800" u="none" cap="none" strike="noStrike">
                <a:solidFill>
                  <a:srgbClr val="000000"/>
                </a:solidFill>
                <a:latin typeface="Consolas"/>
                <a:ea typeface="Consolas"/>
                <a:cs typeface="Consolas"/>
                <a:sym typeface="Consolas"/>
              </a:rPr>
              <a:t>.println(</a:t>
            </a:r>
            <a:r>
              <a:rPr b="0" i="1" lang="en" sz="800" u="none" cap="none" strike="noStrike">
                <a:solidFill>
                  <a:srgbClr val="2A00FF"/>
                </a:solidFill>
                <a:latin typeface="Consolas"/>
                <a:ea typeface="Consolas"/>
                <a:cs typeface="Consolas"/>
                <a:sym typeface="Consolas"/>
              </a:rPr>
              <a:t>"U: "</a:t>
            </a:r>
            <a:r>
              <a:rPr b="0" i="1" lang="en" sz="800" u="none" cap="none" strike="noStrike">
                <a:solidFill>
                  <a:srgbClr val="000000"/>
                </a:solidFill>
                <a:latin typeface="Consolas"/>
                <a:ea typeface="Consolas"/>
                <a:cs typeface="Consolas"/>
                <a:sym typeface="Consolas"/>
              </a:rPr>
              <a:t> + </a:t>
            </a:r>
            <a:r>
              <a:rPr b="0" i="1" lang="en" sz="800" u="none" cap="none" strike="noStrike">
                <a:solidFill>
                  <a:srgbClr val="6A3E3E"/>
                </a:solidFill>
                <a:latin typeface="Consolas"/>
                <a:ea typeface="Consolas"/>
                <a:cs typeface="Consolas"/>
                <a:sym typeface="Consolas"/>
              </a:rPr>
              <a:t>u</a:t>
            </a:r>
            <a:r>
              <a:rPr b="0" i="1" lang="en" sz="800" u="none" cap="none" strike="noStrike">
                <a:solidFill>
                  <a:srgbClr val="000000"/>
                </a:solidFill>
                <a:latin typeface="Consolas"/>
                <a:ea typeface="Consolas"/>
                <a:cs typeface="Consolas"/>
                <a:sym typeface="Consolas"/>
              </a:rPr>
              <a:t>.getClass().getName());</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b="0" i="0" sz="8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public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static</a:t>
            </a: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7F0055"/>
                </a:solidFill>
                <a:latin typeface="Consolas"/>
                <a:ea typeface="Consolas"/>
                <a:cs typeface="Consolas"/>
                <a:sym typeface="Consolas"/>
              </a:rPr>
              <a:t>void</a:t>
            </a:r>
            <a:r>
              <a:rPr b="0" i="0" lang="en" sz="800" u="none" cap="none" strike="noStrike">
                <a:solidFill>
                  <a:srgbClr val="000000"/>
                </a:solidFill>
                <a:latin typeface="Consolas"/>
                <a:ea typeface="Consolas"/>
                <a:cs typeface="Consolas"/>
                <a:sym typeface="Consolas"/>
              </a:rPr>
              <a:t> main(String[] </a:t>
            </a:r>
            <a:r>
              <a:rPr b="0" i="0" lang="en" sz="800" u="none" cap="none" strike="noStrike">
                <a:solidFill>
                  <a:srgbClr val="6A3E3E"/>
                </a:solidFill>
                <a:latin typeface="Consolas"/>
                <a:ea typeface="Consolas"/>
                <a:cs typeface="Consolas"/>
                <a:sym typeface="Consolas"/>
              </a:rPr>
              <a:t>args</a:t>
            </a: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Box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 = </a:t>
            </a:r>
            <a:r>
              <a:rPr b="0" i="0" lang="en" sz="800" u="none" cap="none" strike="noStrike">
                <a:solidFill>
                  <a:srgbClr val="7F0055"/>
                </a:solidFill>
                <a:latin typeface="Consolas"/>
                <a:ea typeface="Consolas"/>
                <a:cs typeface="Consolas"/>
                <a:sym typeface="Consolas"/>
              </a:rPr>
              <a:t>new</a:t>
            </a:r>
            <a:r>
              <a:rPr b="0" i="0" lang="en" sz="800" u="none" cap="none" strike="noStrike">
                <a:solidFill>
                  <a:srgbClr val="000000"/>
                </a:solidFill>
                <a:latin typeface="Consolas"/>
                <a:ea typeface="Consolas"/>
                <a:cs typeface="Consolas"/>
                <a:sym typeface="Consolas"/>
              </a:rPr>
              <a:t> Box();</a:t>
            </a:r>
            <a:endParaRPr b="0" i="0" sz="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.set(</a:t>
            </a:r>
            <a:r>
              <a:rPr b="0" i="0" lang="en" sz="800" u="none" cap="none" strike="noStrike">
                <a:solidFill>
                  <a:srgbClr val="7F0055"/>
                </a:solidFill>
                <a:latin typeface="Consolas"/>
                <a:ea typeface="Consolas"/>
                <a:cs typeface="Consolas"/>
                <a:sym typeface="Consolas"/>
              </a:rPr>
              <a:t>new</a:t>
            </a:r>
            <a:r>
              <a:rPr b="0" i="0" lang="en" sz="800" u="none" cap="none" strike="noStrike">
                <a:solidFill>
                  <a:srgbClr val="000000"/>
                </a:solidFill>
                <a:latin typeface="Consolas"/>
                <a:ea typeface="Consolas"/>
                <a:cs typeface="Consolas"/>
                <a:sym typeface="Consolas"/>
              </a:rPr>
              <a:t> Integer(10));</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.inspect();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0" i="0" lang="en" sz="800" u="none" cap="none" strike="noStrike">
                <a:solidFill>
                  <a:srgbClr val="6A3E3E"/>
                </a:solidFill>
                <a:latin typeface="Consolas"/>
                <a:ea typeface="Consolas"/>
                <a:cs typeface="Consolas"/>
                <a:sym typeface="Consolas"/>
              </a:rPr>
              <a:t>integerBox</a:t>
            </a:r>
            <a:r>
              <a:rPr b="0" i="0" lang="en" sz="800" u="none" cap="none" strike="noStrike">
                <a:solidFill>
                  <a:srgbClr val="000000"/>
                </a:solidFill>
                <a:latin typeface="Consolas"/>
                <a:ea typeface="Consolas"/>
                <a:cs typeface="Consolas"/>
                <a:sym typeface="Consolas"/>
              </a:rPr>
              <a:t>.inspectWithAdditionalType(</a:t>
            </a:r>
            <a:r>
              <a:rPr b="0" i="0" lang="en" sz="800" u="none" cap="none" strike="noStrike">
                <a:solidFill>
                  <a:srgbClr val="2A00FF"/>
                </a:solidFill>
                <a:latin typeface="Consolas"/>
                <a:ea typeface="Consolas"/>
                <a:cs typeface="Consolas"/>
                <a:sym typeface="Consolas"/>
              </a:rPr>
              <a:t>"Hello world"</a:t>
            </a:r>
            <a:r>
              <a:rPr b="0" i="0" lang="en" sz="8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r>
              <a:rPr b="1" i="0" lang="en" sz="800" u="none" cap="none" strike="noStrike">
                <a:solidFill>
                  <a:srgbClr val="FF0000"/>
                </a:solidFill>
                <a:latin typeface="Consolas"/>
                <a:ea typeface="Consolas"/>
                <a:cs typeface="Consolas"/>
                <a:sym typeface="Consolas"/>
              </a:rPr>
              <a:t>Integer i = integerBox.get();</a:t>
            </a:r>
            <a:endParaRPr b="1" i="0" sz="8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000"/>
              <a:buFont typeface="Consolas"/>
              <a:buNone/>
            </a:pPr>
            <a:r>
              <a:rPr b="0" i="0" lang="en" sz="800" u="none" cap="none" strike="noStrike">
                <a:solidFill>
                  <a:srgbClr val="000000"/>
                </a:solidFill>
                <a:latin typeface="Consolas"/>
                <a:ea typeface="Consolas"/>
                <a:cs typeface="Consolas"/>
                <a:sym typeface="Consolas"/>
              </a:rPr>
              <a:t>}</a:t>
            </a:r>
            <a:endParaRPr b="0" i="0" sz="800" u="none" cap="none" strike="noStrike">
              <a:solidFill>
                <a:srgbClr val="000000"/>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1" name="Google Shape;29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1"/>
          <p:cNvPicPr preferRelativeResize="0"/>
          <p:nvPr/>
        </p:nvPicPr>
        <p:blipFill>
          <a:blip r:embed="rId3">
            <a:alphaModFix/>
          </a:blip>
          <a:stretch>
            <a:fillRect/>
          </a:stretch>
        </p:blipFill>
        <p:spPr>
          <a:xfrm>
            <a:off x="222549" y="664560"/>
            <a:ext cx="3792646" cy="1883121"/>
          </a:xfrm>
          <a:prstGeom prst="rect">
            <a:avLst/>
          </a:prstGeom>
          <a:noFill/>
          <a:ln>
            <a:noFill/>
          </a:ln>
        </p:spPr>
      </p:pic>
      <p:pic>
        <p:nvPicPr>
          <p:cNvPr id="297" name="Google Shape;297;p41"/>
          <p:cNvPicPr preferRelativeResize="0"/>
          <p:nvPr/>
        </p:nvPicPr>
        <p:blipFill>
          <a:blip r:embed="rId4">
            <a:alphaModFix/>
          </a:blip>
          <a:stretch>
            <a:fillRect/>
          </a:stretch>
        </p:blipFill>
        <p:spPr>
          <a:xfrm>
            <a:off x="4572000" y="664551"/>
            <a:ext cx="4147925" cy="1736150"/>
          </a:xfrm>
          <a:prstGeom prst="rect">
            <a:avLst/>
          </a:prstGeom>
          <a:noFill/>
          <a:ln>
            <a:noFill/>
          </a:ln>
        </p:spPr>
      </p:pic>
      <p:pic>
        <p:nvPicPr>
          <p:cNvPr id="298" name="Google Shape;298;p41"/>
          <p:cNvPicPr preferRelativeResize="0"/>
          <p:nvPr/>
        </p:nvPicPr>
        <p:blipFill>
          <a:blip r:embed="rId5">
            <a:alphaModFix/>
          </a:blip>
          <a:stretch>
            <a:fillRect/>
          </a:stretch>
        </p:blipFill>
        <p:spPr>
          <a:xfrm>
            <a:off x="222551" y="2940018"/>
            <a:ext cx="3714751" cy="2073800"/>
          </a:xfrm>
          <a:prstGeom prst="rect">
            <a:avLst/>
          </a:prstGeom>
          <a:noFill/>
          <a:ln>
            <a:noFill/>
          </a:ln>
        </p:spPr>
      </p:pic>
      <p:pic>
        <p:nvPicPr>
          <p:cNvPr id="299" name="Google Shape;299;p41"/>
          <p:cNvPicPr preferRelativeResize="0"/>
          <p:nvPr/>
        </p:nvPicPr>
        <p:blipFill>
          <a:blip r:embed="rId6">
            <a:alphaModFix/>
          </a:blip>
          <a:stretch>
            <a:fillRect/>
          </a:stretch>
        </p:blipFill>
        <p:spPr>
          <a:xfrm>
            <a:off x="4571988" y="2940026"/>
            <a:ext cx="3825150" cy="2137274"/>
          </a:xfrm>
          <a:prstGeom prst="rect">
            <a:avLst/>
          </a:prstGeom>
          <a:noFill/>
          <a:ln>
            <a:noFill/>
          </a:ln>
        </p:spPr>
      </p:pic>
      <p:sp>
        <p:nvSpPr>
          <p:cNvPr id="300" name="Google Shape;300;p41"/>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Examples</a:t>
            </a:r>
            <a:endParaRPr b="1" sz="2200">
              <a:solidFill>
                <a:srgbClr val="0000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Java generics: implementation</a:t>
            </a:r>
            <a:endParaRPr b="1" sz="2200">
              <a:solidFill>
                <a:srgbClr val="0000FF"/>
              </a:solidFill>
              <a:latin typeface="Calibri"/>
              <a:ea typeface="Calibri"/>
              <a:cs typeface="Calibri"/>
              <a:sym typeface="Calibri"/>
            </a:endParaRPr>
          </a:p>
          <a:p>
            <a:pPr indent="0" lvl="0" marL="228600" marR="0" rtl="0" algn="l">
              <a:lnSpc>
                <a:spcPct val="100000"/>
              </a:lnSpc>
              <a:spcBef>
                <a:spcPts val="0"/>
              </a:spcBef>
              <a:spcAft>
                <a:spcPts val="0"/>
              </a:spcAft>
              <a:buNone/>
            </a:pPr>
            <a:r>
              <a:t/>
            </a:r>
            <a:endParaRPr b="1" sz="2200">
              <a:solidFill>
                <a:srgbClr val="0000FF"/>
              </a:solidFill>
              <a:latin typeface="Calibri"/>
              <a:ea typeface="Calibri"/>
              <a:cs typeface="Calibri"/>
              <a:sym typeface="Calibri"/>
            </a:endParaRPr>
          </a:p>
          <a:p>
            <a:pPr indent="0" lvl="0" marL="228600" marR="0" rtl="0" algn="l">
              <a:lnSpc>
                <a:spcPct val="100000"/>
              </a:lnSpc>
              <a:spcBef>
                <a:spcPts val="0"/>
              </a:spcBef>
              <a:spcAft>
                <a:spcPts val="0"/>
              </a:spcAft>
              <a:buNone/>
            </a:pPr>
            <a:r>
              <a:t/>
            </a:r>
            <a:endParaRPr sz="2200">
              <a:latin typeface="Calibri"/>
              <a:ea typeface="Calibri"/>
              <a:cs typeface="Calibri"/>
              <a:sym typeface="Calibri"/>
            </a:endParaRPr>
          </a:p>
          <a:p>
            <a:pPr indent="0" lvl="0" marL="228600" marR="0" rtl="0" algn="l">
              <a:lnSpc>
                <a:spcPct val="100000"/>
              </a:lnSpc>
              <a:spcBef>
                <a:spcPts val="0"/>
              </a:spcBef>
              <a:spcAft>
                <a:spcPts val="0"/>
              </a:spcAft>
              <a:buNone/>
            </a:pPr>
            <a:r>
              <a:t/>
            </a:r>
            <a:endParaRPr sz="2200">
              <a:latin typeface="Calibri"/>
              <a:ea typeface="Calibri"/>
              <a:cs typeface="Calibri"/>
              <a:sym typeface="Calibri"/>
            </a:endParaRPr>
          </a:p>
          <a:p>
            <a:pPr indent="0" lvl="0" marL="228600" marR="0" rtl="0" algn="l">
              <a:lnSpc>
                <a:spcPct val="100000"/>
              </a:lnSpc>
              <a:spcBef>
                <a:spcPts val="0"/>
              </a:spcBef>
              <a:spcAft>
                <a:spcPts val="0"/>
              </a:spcAft>
              <a:buNone/>
            </a:pPr>
            <a:r>
              <a:t/>
            </a:r>
            <a:endParaRPr sz="2200">
              <a:latin typeface="Calibri"/>
              <a:ea typeface="Calibri"/>
              <a:cs typeface="Calibri"/>
              <a:sym typeface="Calibri"/>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172847" lvl="0" marL="182562" rtl="0" algn="l">
              <a:lnSpc>
                <a:spcPct val="100000"/>
              </a:lnSpc>
              <a:spcBef>
                <a:spcPts val="0"/>
              </a:spcBef>
              <a:spcAft>
                <a:spcPts val="0"/>
              </a:spcAft>
              <a:buClr>
                <a:srgbClr val="93A299"/>
              </a:buClr>
              <a:buSzPct val="85000"/>
              <a:buChar char="•"/>
            </a:pPr>
            <a:r>
              <a:rPr lang="en" sz="2400">
                <a:solidFill>
                  <a:srgbClr val="292934"/>
                </a:solidFill>
                <a:latin typeface="Calibri"/>
                <a:ea typeface="Calibri"/>
                <a:cs typeface="Calibri"/>
                <a:sym typeface="Calibri"/>
              </a:rPr>
              <a:t>The Java compiler uses a technique called </a:t>
            </a:r>
            <a:r>
              <a:rPr b="1" lang="en" sz="2400">
                <a:solidFill>
                  <a:srgbClr val="292934"/>
                </a:solidFill>
                <a:latin typeface="Calibri"/>
                <a:ea typeface="Calibri"/>
                <a:cs typeface="Calibri"/>
                <a:sym typeface="Calibri"/>
              </a:rPr>
              <a:t>type erasure </a:t>
            </a:r>
            <a:r>
              <a:rPr lang="en" sz="2400">
                <a:solidFill>
                  <a:srgbClr val="292934"/>
                </a:solidFill>
                <a:latin typeface="Calibri"/>
                <a:ea typeface="Calibri"/>
                <a:cs typeface="Calibri"/>
                <a:sym typeface="Calibri"/>
              </a:rPr>
              <a:t>to translate generic classes into executable code. </a:t>
            </a:r>
            <a:endParaRPr sz="2000">
              <a:solidFill>
                <a:srgbClr val="292934"/>
              </a:solidFill>
              <a:latin typeface="Calibri"/>
              <a:ea typeface="Calibri"/>
              <a:cs typeface="Calibri"/>
              <a:sym typeface="Calibri"/>
            </a:endParaRPr>
          </a:p>
          <a:p>
            <a:pPr indent="-174466" lvl="1" marL="457200"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Type erasure eliminates all generic type information at </a:t>
            </a:r>
            <a:r>
              <a:rPr b="1" lang="en" sz="2000">
                <a:solidFill>
                  <a:srgbClr val="292934"/>
                </a:solidFill>
                <a:latin typeface="Calibri"/>
                <a:ea typeface="Calibri"/>
                <a:cs typeface="Calibri"/>
                <a:sym typeface="Calibri"/>
              </a:rPr>
              <a:t>compile time</a:t>
            </a:r>
            <a:r>
              <a:rPr lang="en" sz="2000">
                <a:solidFill>
                  <a:srgbClr val="292934"/>
                </a:solidFill>
                <a:latin typeface="Calibri"/>
                <a:ea typeface="Calibri"/>
                <a:cs typeface="Calibri"/>
                <a:sym typeface="Calibri"/>
              </a:rPr>
              <a:t>.</a:t>
            </a:r>
            <a:endParaRPr sz="2000">
              <a:solidFill>
                <a:srgbClr val="292934"/>
              </a:solidFill>
              <a:latin typeface="Calibri"/>
              <a:ea typeface="Calibri"/>
              <a:cs typeface="Calibri"/>
              <a:sym typeface="Calibri"/>
            </a:endParaRPr>
          </a:p>
          <a:p>
            <a:pPr indent="-174466" lvl="1" marL="457200"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All the type information between angle brackets is thrown out so, for example, a parameterized type like </a:t>
            </a:r>
            <a:r>
              <a:rPr lang="en" sz="2000">
                <a:solidFill>
                  <a:srgbClr val="0070C0"/>
                </a:solidFill>
                <a:latin typeface="Consolas"/>
                <a:ea typeface="Consolas"/>
                <a:cs typeface="Consolas"/>
                <a:sym typeface="Consolas"/>
              </a:rPr>
              <a:t>List&lt;String&gt;</a:t>
            </a:r>
            <a:r>
              <a:rPr lang="en" sz="2000">
                <a:solidFill>
                  <a:srgbClr val="0070C0"/>
                </a:solidFill>
                <a:latin typeface="Calibri"/>
                <a:ea typeface="Calibri"/>
                <a:cs typeface="Calibri"/>
                <a:sym typeface="Calibri"/>
              </a:rPr>
              <a:t> </a:t>
            </a:r>
            <a:r>
              <a:rPr lang="en" sz="2000">
                <a:solidFill>
                  <a:srgbClr val="292934"/>
                </a:solidFill>
                <a:latin typeface="Calibri"/>
                <a:ea typeface="Calibri"/>
                <a:cs typeface="Calibri"/>
                <a:sym typeface="Calibri"/>
              </a:rPr>
              <a:t>is converted into a </a:t>
            </a:r>
            <a:r>
              <a:rPr lang="en" sz="2000">
                <a:solidFill>
                  <a:srgbClr val="0070C0"/>
                </a:solidFill>
                <a:latin typeface="Consolas"/>
                <a:ea typeface="Consolas"/>
                <a:cs typeface="Consolas"/>
                <a:sym typeface="Consolas"/>
              </a:rPr>
              <a:t>List</a:t>
            </a:r>
            <a:r>
              <a:rPr lang="en" sz="2000">
                <a:solidFill>
                  <a:srgbClr val="292934"/>
                </a:solidFill>
                <a:latin typeface="Calibri"/>
                <a:ea typeface="Calibri"/>
                <a:cs typeface="Calibri"/>
                <a:sym typeface="Calibri"/>
              </a:rPr>
              <a:t> </a:t>
            </a:r>
            <a:r>
              <a:rPr b="1" lang="en" sz="2000">
                <a:solidFill>
                  <a:srgbClr val="292934"/>
                </a:solidFill>
                <a:latin typeface="Calibri"/>
                <a:ea typeface="Calibri"/>
                <a:cs typeface="Calibri"/>
                <a:sym typeface="Calibri"/>
              </a:rPr>
              <a:t>raw type</a:t>
            </a:r>
            <a:r>
              <a:rPr lang="en" sz="2000">
                <a:solidFill>
                  <a:srgbClr val="292934"/>
                </a:solidFill>
                <a:latin typeface="Calibri"/>
                <a:ea typeface="Calibri"/>
                <a:cs typeface="Calibri"/>
                <a:sym typeface="Calibri"/>
              </a:rPr>
              <a:t>. </a:t>
            </a:r>
            <a:endParaRPr sz="2000">
              <a:solidFill>
                <a:srgbClr val="292934"/>
              </a:solidFill>
              <a:latin typeface="Calibri"/>
              <a:ea typeface="Calibri"/>
              <a:cs typeface="Calibri"/>
              <a:sym typeface="Calibri"/>
            </a:endParaRPr>
          </a:p>
          <a:p>
            <a:pPr indent="-174466" lvl="1" marL="457200"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All remaining uses of type variables are replaced by the upper bound of the type variable (or </a:t>
            </a:r>
            <a:r>
              <a:rPr lang="en" sz="2000">
                <a:solidFill>
                  <a:srgbClr val="0070C0"/>
                </a:solidFill>
                <a:latin typeface="Consolas"/>
                <a:ea typeface="Consolas"/>
                <a:cs typeface="Consolas"/>
                <a:sym typeface="Consolas"/>
              </a:rPr>
              <a:t>Object</a:t>
            </a:r>
            <a:r>
              <a:rPr lang="en" sz="2000">
                <a:solidFill>
                  <a:srgbClr val="292934"/>
                </a:solidFill>
                <a:latin typeface="Calibri"/>
                <a:ea typeface="Calibri"/>
                <a:cs typeface="Calibri"/>
                <a:sym typeface="Calibri"/>
              </a:rPr>
              <a:t> if there is no type bound). </a:t>
            </a:r>
            <a:endParaRPr sz="2000">
              <a:solidFill>
                <a:srgbClr val="292934"/>
              </a:solidFill>
              <a:latin typeface="Calibri"/>
              <a:ea typeface="Calibri"/>
              <a:cs typeface="Calibri"/>
              <a:sym typeface="Calibri"/>
            </a:endParaRPr>
          </a:p>
          <a:p>
            <a:pPr indent="-174466" lvl="1" marL="457200"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Whenever the resulting code isn’t type-correct, a cast to the appropriate type is automatically inserted.</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2"/>
          <p:cNvPicPr preferRelativeResize="0"/>
          <p:nvPr/>
        </p:nvPicPr>
        <p:blipFill>
          <a:blip r:embed="rId3">
            <a:alphaModFix/>
          </a:blip>
          <a:stretch>
            <a:fillRect/>
          </a:stretch>
        </p:blipFill>
        <p:spPr>
          <a:xfrm>
            <a:off x="5365358" y="2827672"/>
            <a:ext cx="3751101" cy="1983389"/>
          </a:xfrm>
          <a:prstGeom prst="rect">
            <a:avLst/>
          </a:prstGeom>
          <a:noFill/>
          <a:ln>
            <a:noFill/>
          </a:ln>
        </p:spPr>
      </p:pic>
      <p:pic>
        <p:nvPicPr>
          <p:cNvPr id="306" name="Google Shape;306;p42"/>
          <p:cNvPicPr preferRelativeResize="0"/>
          <p:nvPr/>
        </p:nvPicPr>
        <p:blipFill>
          <a:blip r:embed="rId4">
            <a:alphaModFix/>
          </a:blip>
          <a:stretch>
            <a:fillRect/>
          </a:stretch>
        </p:blipFill>
        <p:spPr>
          <a:xfrm>
            <a:off x="279275" y="1318250"/>
            <a:ext cx="4808825" cy="3123875"/>
          </a:xfrm>
          <a:prstGeom prst="rect">
            <a:avLst/>
          </a:prstGeom>
          <a:noFill/>
          <a:ln>
            <a:noFill/>
          </a:ln>
        </p:spPr>
      </p:pic>
      <p:sp>
        <p:nvSpPr>
          <p:cNvPr id="307" name="Google Shape;307;p42"/>
          <p:cNvSpPr txBox="1"/>
          <p:nvPr/>
        </p:nvSpPr>
        <p:spPr>
          <a:xfrm>
            <a:off x="5201950" y="1156000"/>
            <a:ext cx="350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 represents type of thing printer can able to hold and 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gives ability to create printers for any types. </a:t>
            </a:r>
            <a:endParaRPr/>
          </a:p>
          <a:p>
            <a:pPr indent="0" lvl="0" marL="0" rtl="0" algn="l">
              <a:spcBef>
                <a:spcPts val="0"/>
              </a:spcBef>
              <a:spcAft>
                <a:spcPts val="0"/>
              </a:spcAft>
              <a:buNone/>
            </a:pPr>
            <a:r>
              <a:t/>
            </a:r>
            <a:endParaRPr/>
          </a:p>
        </p:txBody>
      </p:sp>
      <p:sp>
        <p:nvSpPr>
          <p:cNvPr id="308" name="Google Shape;308;p42"/>
          <p:cNvSpPr txBox="1"/>
          <p:nvPr/>
        </p:nvSpPr>
        <p:spPr>
          <a:xfrm>
            <a:off x="2616500" y="737200"/>
            <a:ext cx="130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Type parameter</a:t>
            </a:r>
            <a:endParaRPr sz="1200"/>
          </a:p>
        </p:txBody>
      </p:sp>
      <p:cxnSp>
        <p:nvCxnSpPr>
          <p:cNvPr id="309" name="Google Shape;309;p42"/>
          <p:cNvCxnSpPr>
            <a:stCxn id="308" idx="2"/>
          </p:cNvCxnSpPr>
          <p:nvPr/>
        </p:nvCxnSpPr>
        <p:spPr>
          <a:xfrm flipH="1">
            <a:off x="3098450" y="1106500"/>
            <a:ext cx="172200" cy="240300"/>
          </a:xfrm>
          <a:prstGeom prst="straightConnector1">
            <a:avLst/>
          </a:prstGeom>
          <a:noFill/>
          <a:ln cap="flat" cmpd="sng" w="19050">
            <a:solidFill>
              <a:srgbClr val="FF0000"/>
            </a:solidFill>
            <a:prstDash val="solid"/>
            <a:round/>
            <a:headEnd len="med" w="med" type="none"/>
            <a:tailEnd len="med" w="med" type="triangle"/>
          </a:ln>
        </p:spPr>
      </p:cxnSp>
      <p:sp>
        <p:nvSpPr>
          <p:cNvPr id="310" name="Google Shape;310;p42"/>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Printer Class</a:t>
            </a:r>
            <a:endParaRPr b="1" sz="2200">
              <a:solidFill>
                <a:srgbClr val="0000FF"/>
              </a:solidFill>
              <a:latin typeface="Calibri"/>
              <a:ea typeface="Calibri"/>
              <a:cs typeface="Calibri"/>
              <a:sym typeface="Calibri"/>
            </a:endParaRPr>
          </a:p>
        </p:txBody>
      </p:sp>
      <p:cxnSp>
        <p:nvCxnSpPr>
          <p:cNvPr id="311" name="Google Shape;311;p42"/>
          <p:cNvCxnSpPr/>
          <p:nvPr/>
        </p:nvCxnSpPr>
        <p:spPr>
          <a:xfrm>
            <a:off x="8400350" y="3566700"/>
            <a:ext cx="199800" cy="0"/>
          </a:xfrm>
          <a:prstGeom prst="straightConnector1">
            <a:avLst/>
          </a:prstGeom>
          <a:noFill/>
          <a:ln cap="flat" cmpd="sng" w="28575">
            <a:solidFill>
              <a:srgbClr val="FF0000"/>
            </a:solidFill>
            <a:prstDash val="solid"/>
            <a:round/>
            <a:headEnd len="med" w="med" type="none"/>
            <a:tailEnd len="med" w="med" type="none"/>
          </a:ln>
        </p:spPr>
      </p:cxnSp>
      <p:cxnSp>
        <p:nvCxnSpPr>
          <p:cNvPr id="312" name="Google Shape;312;p42"/>
          <p:cNvCxnSpPr/>
          <p:nvPr/>
        </p:nvCxnSpPr>
        <p:spPr>
          <a:xfrm>
            <a:off x="6142351" y="3531354"/>
            <a:ext cx="5643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3"/>
          <p:cNvPicPr preferRelativeResize="0"/>
          <p:nvPr/>
        </p:nvPicPr>
        <p:blipFill>
          <a:blip r:embed="rId3">
            <a:alphaModFix/>
          </a:blip>
          <a:stretch>
            <a:fillRect/>
          </a:stretch>
        </p:blipFill>
        <p:spPr>
          <a:xfrm>
            <a:off x="311700" y="241000"/>
            <a:ext cx="8298126" cy="4675275"/>
          </a:xfrm>
          <a:prstGeom prst="rect">
            <a:avLst/>
          </a:prstGeom>
          <a:noFill/>
          <a:ln>
            <a:noFill/>
          </a:ln>
        </p:spPr>
      </p:pic>
      <p:cxnSp>
        <p:nvCxnSpPr>
          <p:cNvPr id="318" name="Google Shape;318;p43"/>
          <p:cNvCxnSpPr/>
          <p:nvPr/>
        </p:nvCxnSpPr>
        <p:spPr>
          <a:xfrm rot="10800000">
            <a:off x="4015700" y="4120300"/>
            <a:ext cx="833100" cy="0"/>
          </a:xfrm>
          <a:prstGeom prst="straightConnector1">
            <a:avLst/>
          </a:prstGeom>
          <a:noFill/>
          <a:ln cap="flat" cmpd="sng" w="9525">
            <a:solidFill>
              <a:srgbClr val="FF0000"/>
            </a:solidFill>
            <a:prstDash val="solid"/>
            <a:round/>
            <a:headEnd len="med" w="med" type="none"/>
            <a:tailEnd len="med" w="med" type="triangle"/>
          </a:ln>
        </p:spPr>
      </p:cxnSp>
      <p:sp>
        <p:nvSpPr>
          <p:cNvPr id="319" name="Google Shape;319;p43"/>
          <p:cNvSpPr txBox="1"/>
          <p:nvPr/>
        </p:nvSpPr>
        <p:spPr>
          <a:xfrm>
            <a:off x="4869454" y="3940359"/>
            <a:ext cx="220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Compilation Error</a:t>
            </a:r>
            <a:endParaRPr sz="11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44"/>
          <p:cNvGrpSpPr/>
          <p:nvPr/>
        </p:nvGrpSpPr>
        <p:grpSpPr>
          <a:xfrm>
            <a:off x="1021987" y="322102"/>
            <a:ext cx="6487562" cy="4093395"/>
            <a:chOff x="817725" y="373400"/>
            <a:chExt cx="6253675" cy="4674426"/>
          </a:xfrm>
        </p:grpSpPr>
        <p:pic>
          <p:nvPicPr>
            <p:cNvPr id="325" name="Google Shape;325;p44"/>
            <p:cNvPicPr preferRelativeResize="0"/>
            <p:nvPr/>
          </p:nvPicPr>
          <p:blipFill rotWithShape="1">
            <a:blip r:embed="rId3">
              <a:alphaModFix/>
            </a:blip>
            <a:srcRect b="22486" l="31373" r="28500" t="23041"/>
            <a:stretch/>
          </p:blipFill>
          <p:spPr>
            <a:xfrm>
              <a:off x="817725" y="373400"/>
              <a:ext cx="6120974" cy="4674426"/>
            </a:xfrm>
            <a:prstGeom prst="rect">
              <a:avLst/>
            </a:prstGeom>
            <a:noFill/>
            <a:ln>
              <a:noFill/>
            </a:ln>
          </p:spPr>
        </p:pic>
        <p:sp>
          <p:nvSpPr>
            <p:cNvPr id="326" name="Google Shape;326;p44"/>
            <p:cNvSpPr/>
            <p:nvPr/>
          </p:nvSpPr>
          <p:spPr>
            <a:xfrm>
              <a:off x="5635600" y="404475"/>
              <a:ext cx="1435800" cy="32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3">
            <a:alphaModFix/>
          </a:blip>
          <a:stretch>
            <a:fillRect/>
          </a:stretch>
        </p:blipFill>
        <p:spPr>
          <a:xfrm>
            <a:off x="152400" y="726250"/>
            <a:ext cx="5368602" cy="1651935"/>
          </a:xfrm>
          <a:prstGeom prst="rect">
            <a:avLst/>
          </a:prstGeom>
          <a:noFill/>
          <a:ln>
            <a:noFill/>
          </a:ln>
        </p:spPr>
      </p:pic>
      <p:pic>
        <p:nvPicPr>
          <p:cNvPr id="332" name="Google Shape;332;p45"/>
          <p:cNvPicPr preferRelativeResize="0"/>
          <p:nvPr/>
        </p:nvPicPr>
        <p:blipFill>
          <a:blip r:embed="rId4">
            <a:alphaModFix/>
          </a:blip>
          <a:stretch>
            <a:fillRect/>
          </a:stretch>
        </p:blipFill>
        <p:spPr>
          <a:xfrm>
            <a:off x="152400" y="2378196"/>
            <a:ext cx="4154781" cy="1613404"/>
          </a:xfrm>
          <a:prstGeom prst="rect">
            <a:avLst/>
          </a:prstGeom>
          <a:noFill/>
          <a:ln>
            <a:noFill/>
          </a:ln>
        </p:spPr>
      </p:pic>
      <p:pic>
        <p:nvPicPr>
          <p:cNvPr id="333" name="Google Shape;333;p45"/>
          <p:cNvPicPr preferRelativeResize="0"/>
          <p:nvPr/>
        </p:nvPicPr>
        <p:blipFill>
          <a:blip r:embed="rId5">
            <a:alphaModFix/>
          </a:blip>
          <a:stretch>
            <a:fillRect/>
          </a:stretch>
        </p:blipFill>
        <p:spPr>
          <a:xfrm>
            <a:off x="4572000" y="3938050"/>
            <a:ext cx="4398225" cy="1111075"/>
          </a:xfrm>
          <a:prstGeom prst="rect">
            <a:avLst/>
          </a:prstGeom>
          <a:noFill/>
          <a:ln>
            <a:noFill/>
          </a:ln>
        </p:spPr>
      </p:pic>
      <p:sp>
        <p:nvSpPr>
          <p:cNvPr id="334" name="Google Shape;334;p45"/>
          <p:cNvSpPr txBox="1"/>
          <p:nvPr/>
        </p:nvSpPr>
        <p:spPr>
          <a:xfrm>
            <a:off x="114350" y="274350"/>
            <a:ext cx="2521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Generic Type</a:t>
            </a:r>
            <a:endParaRPr b="1" sz="1700"/>
          </a:p>
        </p:txBody>
      </p:sp>
      <p:sp>
        <p:nvSpPr>
          <p:cNvPr id="335" name="Google Shape;335;p45"/>
          <p:cNvSpPr txBox="1"/>
          <p:nvPr/>
        </p:nvSpPr>
        <p:spPr>
          <a:xfrm>
            <a:off x="4572000" y="3491650"/>
            <a:ext cx="2521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Wildcard in Generics</a:t>
            </a:r>
            <a:endParaRPr b="1"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classes: benefit</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41" name="Google Shape;34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36842" lvl="0" marL="182562" rtl="0" algn="l">
              <a:lnSpc>
                <a:spcPct val="80000"/>
              </a:lnSpc>
              <a:spcBef>
                <a:spcPts val="0"/>
              </a:spcBef>
              <a:spcAft>
                <a:spcPts val="0"/>
              </a:spcAft>
              <a:buClr>
                <a:srgbClr val="93A299"/>
              </a:buClr>
              <a:buSzPts val="980"/>
              <a:buChar char="•"/>
            </a:pPr>
            <a:r>
              <a:rPr lang="en" sz="1100">
                <a:solidFill>
                  <a:srgbClr val="292934"/>
                </a:solidFill>
                <a:latin typeface="Calibri"/>
                <a:ea typeface="Calibri"/>
                <a:cs typeface="Calibri"/>
                <a:sym typeface="Calibri"/>
              </a:rPr>
              <a:t>So, what is the difference between a generic class and a class defined using </a:t>
            </a:r>
            <a:r>
              <a:rPr lang="en" sz="1100">
                <a:solidFill>
                  <a:srgbClr val="0070C0"/>
                </a:solidFill>
                <a:latin typeface="Consolas"/>
                <a:ea typeface="Consolas"/>
                <a:cs typeface="Consolas"/>
                <a:sym typeface="Consolas"/>
              </a:rPr>
              <a:t>Object</a:t>
            </a:r>
            <a:r>
              <a:rPr lang="en" sz="1100">
                <a:solidFill>
                  <a:srgbClr val="292934"/>
                </a:solidFill>
                <a:latin typeface="Calibri"/>
                <a:ea typeface="Calibri"/>
                <a:cs typeface="Calibri"/>
                <a:sym typeface="Calibri"/>
              </a:rPr>
              <a:t> as the internal type? Consider a </a:t>
            </a:r>
            <a:r>
              <a:rPr lang="en" sz="1100">
                <a:solidFill>
                  <a:srgbClr val="0070C0"/>
                </a:solidFill>
                <a:latin typeface="Consolas"/>
                <a:ea typeface="Consolas"/>
                <a:cs typeface="Consolas"/>
                <a:sym typeface="Consolas"/>
              </a:rPr>
              <a:t>LinkedList</a:t>
            </a:r>
            <a:r>
              <a:rPr lang="en" sz="1100">
                <a:solidFill>
                  <a:srgbClr val="292934"/>
                </a:solidFill>
                <a:latin typeface="Calibri"/>
                <a:ea typeface="Calibri"/>
                <a:cs typeface="Calibri"/>
                <a:sym typeface="Calibri"/>
              </a:rPr>
              <a:t> class that can contain elements of type </a:t>
            </a:r>
            <a:r>
              <a:rPr lang="en" sz="1100">
                <a:solidFill>
                  <a:srgbClr val="0070C0"/>
                </a:solidFill>
                <a:latin typeface="Consolas"/>
                <a:ea typeface="Consolas"/>
                <a:cs typeface="Consolas"/>
                <a:sym typeface="Consolas"/>
              </a:rPr>
              <a:t>Object</a:t>
            </a:r>
            <a:r>
              <a:rPr lang="en" sz="1100">
                <a:solidFill>
                  <a:srgbClr val="292934"/>
                </a:solidFill>
                <a:latin typeface="Calibri"/>
                <a:ea typeface="Calibri"/>
                <a:cs typeface="Calibri"/>
                <a:sym typeface="Calibri"/>
              </a:rPr>
              <a:t>: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rPr lang="en" sz="1100">
                <a:solidFill>
                  <a:srgbClr val="292934"/>
                </a:solidFill>
                <a:latin typeface="Calibri"/>
                <a:ea typeface="Calibri"/>
                <a:cs typeface="Calibri"/>
                <a:sym typeface="Calibri"/>
              </a:rPr>
              <a:t>This seems interesting, until we get the elements from the list:</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SzPts val="440"/>
              <a:buNone/>
            </a:pPr>
            <a:r>
              <a:t/>
            </a:r>
            <a:endParaRPr sz="1100">
              <a:solidFill>
                <a:srgbClr val="292934"/>
              </a:solidFill>
              <a:latin typeface="Calibri"/>
              <a:ea typeface="Calibri"/>
              <a:cs typeface="Calibri"/>
              <a:sym typeface="Calibri"/>
            </a:endParaRPr>
          </a:p>
          <a:p>
            <a:pPr indent="0" lvl="0" marL="0" rtl="0" algn="l">
              <a:lnSpc>
                <a:spcPct val="80000"/>
              </a:lnSpc>
              <a:spcBef>
                <a:spcPts val="400"/>
              </a:spcBef>
              <a:spcAft>
                <a:spcPts val="0"/>
              </a:spcAft>
              <a:buSzPts val="440"/>
              <a:buNone/>
            </a:pPr>
            <a:r>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SzPts val="440"/>
              <a:buNone/>
            </a:pPr>
            <a:r>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rPr lang="en" sz="1100">
                <a:solidFill>
                  <a:srgbClr val="292934"/>
                </a:solidFill>
                <a:latin typeface="Calibri"/>
                <a:ea typeface="Calibri"/>
                <a:cs typeface="Calibri"/>
                <a:sym typeface="Calibri"/>
              </a:rPr>
              <a:t>As the elements are of type </a:t>
            </a:r>
            <a:r>
              <a:rPr lang="en" sz="1100">
                <a:solidFill>
                  <a:srgbClr val="0070C0"/>
                </a:solidFill>
                <a:latin typeface="Consolas"/>
                <a:ea typeface="Consolas"/>
                <a:cs typeface="Consolas"/>
                <a:sym typeface="Consolas"/>
              </a:rPr>
              <a:t>Object</a:t>
            </a:r>
            <a:r>
              <a:rPr lang="en" sz="1100">
                <a:solidFill>
                  <a:srgbClr val="292934"/>
                </a:solidFill>
                <a:latin typeface="Calibri"/>
                <a:ea typeface="Calibri"/>
                <a:cs typeface="Calibri"/>
                <a:sym typeface="Calibri"/>
              </a:rPr>
              <a:t>, we must explicitly cast them to use them as objects of their own type after extraction. </a:t>
            </a:r>
            <a:endParaRPr sz="1100">
              <a:solidFill>
                <a:srgbClr val="292934"/>
              </a:solidFill>
              <a:latin typeface="Calibri"/>
              <a:ea typeface="Calibri"/>
              <a:cs typeface="Calibri"/>
              <a:sym typeface="Calibri"/>
            </a:endParaRPr>
          </a:p>
          <a:p>
            <a:pPr indent="-136842" lvl="0" marL="182562" rtl="0" algn="l">
              <a:lnSpc>
                <a:spcPct val="80000"/>
              </a:lnSpc>
              <a:spcBef>
                <a:spcPts val="400"/>
              </a:spcBef>
              <a:spcAft>
                <a:spcPts val="0"/>
              </a:spcAft>
              <a:buClr>
                <a:srgbClr val="93A299"/>
              </a:buClr>
              <a:buSzPts val="980"/>
              <a:buChar char="•"/>
            </a:pPr>
            <a:r>
              <a:rPr lang="en" sz="1100">
                <a:solidFill>
                  <a:srgbClr val="292934"/>
                </a:solidFill>
                <a:latin typeface="Calibri"/>
                <a:ea typeface="Calibri"/>
                <a:cs typeface="Calibri"/>
                <a:sym typeface="Calibri"/>
              </a:rPr>
              <a:t>Do you see any problem with that?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74612" lvl="0" marL="182562" rtl="0" algn="l">
              <a:lnSpc>
                <a:spcPct val="80000"/>
              </a:lnSpc>
              <a:spcBef>
                <a:spcPts val="400"/>
              </a:spcBef>
              <a:spcAft>
                <a:spcPts val="0"/>
              </a:spcAft>
              <a:buClr>
                <a:srgbClr val="93A299"/>
              </a:buClr>
              <a:buSzPts val="440"/>
              <a:buFont typeface="Arial"/>
              <a:buNone/>
            </a:pPr>
            <a:r>
              <a:t/>
            </a:r>
            <a:endParaRPr sz="1100">
              <a:solidFill>
                <a:srgbClr val="292934"/>
              </a:solidFill>
              <a:latin typeface="Calibri"/>
              <a:ea typeface="Calibri"/>
              <a:cs typeface="Calibri"/>
              <a:sym typeface="Calibri"/>
            </a:endParaRPr>
          </a:p>
          <a:p>
            <a:pPr indent="0" lvl="0" marL="0" rtl="0" algn="l">
              <a:lnSpc>
                <a:spcPct val="95000"/>
              </a:lnSpc>
              <a:spcBef>
                <a:spcPts val="0"/>
              </a:spcBef>
              <a:spcAft>
                <a:spcPts val="1200"/>
              </a:spcAft>
              <a:buSzPts val="440"/>
              <a:buNone/>
            </a:pPr>
            <a:r>
              <a:t/>
            </a:r>
            <a:endParaRPr sz="1020"/>
          </a:p>
        </p:txBody>
      </p:sp>
      <p:sp>
        <p:nvSpPr>
          <p:cNvPr id="342" name="Google Shape;342;p46"/>
          <p:cNvSpPr txBox="1"/>
          <p:nvPr/>
        </p:nvSpPr>
        <p:spPr>
          <a:xfrm>
            <a:off x="591427" y="1715100"/>
            <a:ext cx="4347600" cy="6465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LinkedList </a:t>
            </a:r>
            <a:r>
              <a:rPr b="0" i="0" lang="en" sz="1200" u="none" cap="none" strike="noStrike">
                <a:solidFill>
                  <a:srgbClr val="6A3E3E"/>
                </a:solidFill>
                <a:latin typeface="Consolas"/>
                <a:ea typeface="Consolas"/>
                <a:cs typeface="Consolas"/>
                <a:sym typeface="Consolas"/>
              </a:rPr>
              <a:t>list</a:t>
            </a:r>
            <a:r>
              <a:rPr b="0" i="0" lang="en" sz="1200" u="none" cap="none" strike="noStrike">
                <a:solidFill>
                  <a:srgbClr val="000000"/>
                </a:solidFill>
                <a:latin typeface="Consolas"/>
                <a:ea typeface="Consolas"/>
                <a:cs typeface="Consolas"/>
                <a:sym typeface="Consolas"/>
              </a:rPr>
              <a:t> = </a:t>
            </a:r>
            <a:r>
              <a:rPr b="0" i="0" lang="en" sz="1200" u="none" cap="none" strike="noStrike">
                <a:solidFill>
                  <a:srgbClr val="7F0055"/>
                </a:solidFill>
                <a:latin typeface="Consolas"/>
                <a:ea typeface="Consolas"/>
                <a:cs typeface="Consolas"/>
                <a:sym typeface="Consolas"/>
              </a:rPr>
              <a:t>new</a:t>
            </a:r>
            <a:r>
              <a:rPr b="0" i="0" lang="en" sz="1200" u="none" cap="none" strike="noStrike">
                <a:solidFill>
                  <a:srgbClr val="000000"/>
                </a:solidFill>
                <a:latin typeface="Consolas"/>
                <a:ea typeface="Consolas"/>
                <a:cs typeface="Consolas"/>
                <a:sym typeface="Consolas"/>
              </a:rPr>
              <a:t> LinkedList(); </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6A3E3E"/>
                </a:solidFill>
                <a:latin typeface="Consolas"/>
                <a:ea typeface="Consolas"/>
                <a:cs typeface="Consolas"/>
                <a:sym typeface="Consolas"/>
              </a:rPr>
              <a:t>list</a:t>
            </a:r>
            <a:r>
              <a:rPr b="0" i="0" lang="en" sz="1200" u="none" cap="none" strike="noStrike">
                <a:solidFill>
                  <a:srgbClr val="000000"/>
                </a:solidFill>
                <a:latin typeface="Consolas"/>
                <a:ea typeface="Consolas"/>
                <a:cs typeface="Consolas"/>
                <a:sym typeface="Consolas"/>
              </a:rPr>
              <a:t>.add(</a:t>
            </a:r>
            <a:r>
              <a:rPr b="0" i="0" lang="en" sz="1200" u="none" cap="none" strike="noStrike">
                <a:solidFill>
                  <a:srgbClr val="2A00FF"/>
                </a:solidFill>
                <a:latin typeface="Consolas"/>
                <a:ea typeface="Consolas"/>
                <a:cs typeface="Consolas"/>
                <a:sym typeface="Consolas"/>
              </a:rPr>
              <a:t>"abc"</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3F7F5F"/>
                </a:solidFill>
                <a:latin typeface="Consolas"/>
                <a:ea typeface="Consolas"/>
                <a:cs typeface="Consolas"/>
                <a:sym typeface="Consolas"/>
              </a:rPr>
              <a:t>// fine </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6A3E3E"/>
                </a:solidFill>
                <a:latin typeface="Consolas"/>
                <a:ea typeface="Consolas"/>
                <a:cs typeface="Consolas"/>
                <a:sym typeface="Consolas"/>
              </a:rPr>
              <a:t>list</a:t>
            </a:r>
            <a:r>
              <a:rPr b="0" i="0" lang="en" sz="1200" u="none" cap="none" strike="noStrike">
                <a:solidFill>
                  <a:srgbClr val="000000"/>
                </a:solidFill>
                <a:latin typeface="Consolas"/>
                <a:ea typeface="Consolas"/>
                <a:cs typeface="Consolas"/>
                <a:sym typeface="Consolas"/>
              </a:rPr>
              <a:t>.add(</a:t>
            </a:r>
            <a:r>
              <a:rPr b="0" i="0" lang="en" sz="1200" u="none" cap="none" strike="noStrike">
                <a:solidFill>
                  <a:srgbClr val="7F0055"/>
                </a:solidFill>
                <a:latin typeface="Consolas"/>
                <a:ea typeface="Consolas"/>
                <a:cs typeface="Consolas"/>
                <a:sym typeface="Consolas"/>
              </a:rPr>
              <a:t>new</a:t>
            </a:r>
            <a:r>
              <a:rPr b="0" i="0" lang="en" sz="1200" u="none" cap="none" strike="noStrike">
                <a:solidFill>
                  <a:srgbClr val="000000"/>
                </a:solidFill>
                <a:latin typeface="Consolas"/>
                <a:ea typeface="Consolas"/>
                <a:cs typeface="Consolas"/>
                <a:sym typeface="Consolas"/>
              </a:rPr>
              <a:t> Date());           </a:t>
            </a:r>
            <a:r>
              <a:rPr b="0" i="0" lang="en" sz="1200" u="none" cap="none" strike="noStrike">
                <a:solidFill>
                  <a:srgbClr val="3F7F5F"/>
                </a:solidFill>
                <a:latin typeface="Consolas"/>
                <a:ea typeface="Consolas"/>
                <a:cs typeface="Consolas"/>
                <a:sym typeface="Consolas"/>
              </a:rPr>
              <a:t>// fine as well</a:t>
            </a:r>
            <a:endParaRPr b="0" i="0" sz="1200" u="none" cap="none" strike="noStrike">
              <a:solidFill>
                <a:srgbClr val="000000"/>
              </a:solidFill>
              <a:latin typeface="Consolas"/>
              <a:ea typeface="Consolas"/>
              <a:cs typeface="Consolas"/>
              <a:sym typeface="Consolas"/>
            </a:endParaRPr>
          </a:p>
        </p:txBody>
      </p:sp>
      <p:sp>
        <p:nvSpPr>
          <p:cNvPr id="343" name="Google Shape;343;p46"/>
          <p:cNvSpPr txBox="1"/>
          <p:nvPr/>
        </p:nvSpPr>
        <p:spPr>
          <a:xfrm>
            <a:off x="512367" y="2823319"/>
            <a:ext cx="4347600" cy="4617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String </a:t>
            </a:r>
            <a:r>
              <a:rPr b="0" i="0" lang="en" sz="1200" u="none" cap="none" strike="noStrike">
                <a:solidFill>
                  <a:srgbClr val="6A3E3E"/>
                </a:solidFill>
                <a:latin typeface="Consolas"/>
                <a:ea typeface="Consolas"/>
                <a:cs typeface="Consolas"/>
                <a:sym typeface="Consolas"/>
              </a:rPr>
              <a:t>s</a:t>
            </a:r>
            <a:r>
              <a:rPr b="0" i="0" lang="en" sz="1200" u="none" cap="none" strike="noStrike">
                <a:solidFill>
                  <a:srgbClr val="000000"/>
                </a:solidFill>
                <a:latin typeface="Consolas"/>
                <a:ea typeface="Consolas"/>
                <a:cs typeface="Consolas"/>
                <a:sym typeface="Consolas"/>
              </a:rPr>
              <a:t> = (String)</a:t>
            </a:r>
            <a:r>
              <a:rPr b="0" i="0" lang="en" sz="1200" u="none" cap="none" strike="noStrike">
                <a:solidFill>
                  <a:srgbClr val="6A3E3E"/>
                </a:solidFill>
                <a:latin typeface="Consolas"/>
                <a:ea typeface="Consolas"/>
                <a:cs typeface="Consolas"/>
                <a:sym typeface="Consolas"/>
              </a:rPr>
              <a:t>list</a:t>
            </a:r>
            <a:r>
              <a:rPr b="0" i="0" lang="en" sz="1200" u="none" cap="none" strike="noStrike">
                <a:solidFill>
                  <a:srgbClr val="000000"/>
                </a:solidFill>
                <a:latin typeface="Consolas"/>
                <a:ea typeface="Consolas"/>
                <a:cs typeface="Consolas"/>
                <a:sym typeface="Consolas"/>
              </a:rPr>
              <a:t>.get(0);  </a:t>
            </a:r>
            <a:r>
              <a:rPr b="0" i="0" lang="en" sz="1200" u="none" cap="none" strike="noStrike">
                <a:solidFill>
                  <a:srgbClr val="3F7F5F"/>
                </a:solidFill>
                <a:latin typeface="Consolas"/>
                <a:ea typeface="Consolas"/>
                <a:cs typeface="Consolas"/>
                <a:sym typeface="Consolas"/>
              </a:rPr>
              <a:t>// cast required</a:t>
            </a:r>
            <a:endParaRPr/>
          </a:p>
          <a:p>
            <a:pPr indent="0" lvl="0" marL="0" marR="0" rtl="0" algn="l">
              <a:lnSpc>
                <a:spcPct val="100000"/>
              </a:lnSpc>
              <a:spcBef>
                <a:spcPts val="0"/>
              </a:spcBef>
              <a:spcAft>
                <a:spcPts val="0"/>
              </a:spcAft>
              <a:buClr>
                <a:srgbClr val="000000"/>
              </a:buClr>
              <a:buSzPts val="1200"/>
              <a:buFont typeface="Consolas"/>
              <a:buNone/>
            </a:pPr>
            <a:r>
              <a:rPr b="0" i="0" lang="en" sz="1200" u="none" cap="none" strike="noStrike">
                <a:solidFill>
                  <a:srgbClr val="000000"/>
                </a:solidFill>
                <a:latin typeface="Consolas"/>
                <a:ea typeface="Consolas"/>
                <a:cs typeface="Consolas"/>
                <a:sym typeface="Consolas"/>
              </a:rPr>
              <a:t>Date </a:t>
            </a:r>
            <a:r>
              <a:rPr b="0" i="0" lang="en" sz="1200" u="none" cap="none" strike="noStrike">
                <a:solidFill>
                  <a:srgbClr val="6A3E3E"/>
                </a:solidFill>
                <a:latin typeface="Consolas"/>
                <a:ea typeface="Consolas"/>
                <a:cs typeface="Consolas"/>
                <a:sym typeface="Consolas"/>
              </a:rPr>
              <a:t>d</a:t>
            </a:r>
            <a:r>
              <a:rPr b="0" i="0" lang="en" sz="1200" u="none" cap="none" strike="noStrike">
                <a:solidFill>
                  <a:srgbClr val="000000"/>
                </a:solidFill>
                <a:latin typeface="Consolas"/>
                <a:ea typeface="Consolas"/>
                <a:cs typeface="Consolas"/>
                <a:sym typeface="Consolas"/>
              </a:rPr>
              <a:t>   = (Date)</a:t>
            </a:r>
            <a:r>
              <a:rPr b="0" i="0" lang="en" sz="1200" u="none" cap="none" strike="noStrike">
                <a:solidFill>
                  <a:srgbClr val="6A3E3E"/>
                </a:solidFill>
                <a:latin typeface="Consolas"/>
                <a:ea typeface="Consolas"/>
                <a:cs typeface="Consolas"/>
                <a:sym typeface="Consolas"/>
              </a:rPr>
              <a:t>list</a:t>
            </a:r>
            <a:r>
              <a:rPr b="0" i="0" lang="en" sz="1200" u="none" cap="none" strike="noStrike">
                <a:solidFill>
                  <a:srgbClr val="000000"/>
                </a:solidFill>
                <a:latin typeface="Consolas"/>
                <a:ea typeface="Consolas"/>
                <a:cs typeface="Consolas"/>
                <a:sym typeface="Consolas"/>
              </a:rPr>
              <a:t>.get(1);    </a:t>
            </a:r>
            <a:r>
              <a:rPr b="0" i="0" lang="en" sz="1200" u="none" cap="none" strike="noStrike">
                <a:solidFill>
                  <a:srgbClr val="3F7F5F"/>
                </a:solidFill>
                <a:latin typeface="Consolas"/>
                <a:ea typeface="Consolas"/>
                <a:cs typeface="Consolas"/>
                <a:sym typeface="Consolas"/>
              </a:rPr>
              <a:t>// cast required</a:t>
            </a:r>
            <a:endParaRPr b="0" i="0" sz="1200" u="none" cap="none" strike="noStrike">
              <a:solidFill>
                <a:srgbClr val="000000"/>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classes: benefit</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49" name="Google Shape;34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50812" lvl="0" marL="182562" rtl="0" algn="l">
              <a:lnSpc>
                <a:spcPct val="100000"/>
              </a:lnSpc>
              <a:spcBef>
                <a:spcPts val="0"/>
              </a:spcBef>
              <a:spcAft>
                <a:spcPts val="0"/>
              </a:spcAft>
              <a:buClr>
                <a:srgbClr val="93A299"/>
              </a:buClr>
              <a:buSzPts val="1200"/>
              <a:buChar char="•"/>
            </a:pPr>
            <a:r>
              <a:rPr lang="en" sz="1500">
                <a:solidFill>
                  <a:srgbClr val="292934"/>
                </a:solidFill>
                <a:latin typeface="Calibri"/>
                <a:ea typeface="Calibri"/>
                <a:cs typeface="Calibri"/>
                <a:sym typeface="Calibri"/>
              </a:rPr>
              <a:t>The problem is that the compiler cannot check at compile time whether such casts are valid or not. Upon execution, depending on what was actually stored as the elements of the list, the runtime system might throw a </a:t>
            </a:r>
            <a:r>
              <a:rPr lang="en" sz="1500">
                <a:solidFill>
                  <a:srgbClr val="0070C0"/>
                </a:solidFill>
                <a:latin typeface="Consolas"/>
                <a:ea typeface="Consolas"/>
                <a:cs typeface="Consolas"/>
                <a:sym typeface="Consolas"/>
              </a:rPr>
              <a:t>ClassCastException</a:t>
            </a:r>
            <a:r>
              <a:rPr lang="en" sz="1500">
                <a:solidFill>
                  <a:srgbClr val="292934"/>
                </a:solidFill>
                <a:latin typeface="Calibri"/>
                <a:ea typeface="Calibri"/>
                <a:cs typeface="Calibri"/>
                <a:sym typeface="Calibri"/>
              </a:rPr>
              <a:t> if the explicit casts are invalid.</a:t>
            </a:r>
            <a:endParaRPr sz="1500">
              <a:solidFill>
                <a:srgbClr val="292934"/>
              </a:solidFill>
              <a:latin typeface="Calibri"/>
              <a:ea typeface="Calibri"/>
              <a:cs typeface="Calibri"/>
              <a:sym typeface="Calibri"/>
            </a:endParaRPr>
          </a:p>
          <a:p>
            <a:pPr indent="-150812" lvl="0" marL="182562" rtl="0" algn="l">
              <a:lnSpc>
                <a:spcPct val="100000"/>
              </a:lnSpc>
              <a:spcBef>
                <a:spcPts val="400"/>
              </a:spcBef>
              <a:spcAft>
                <a:spcPts val="0"/>
              </a:spcAft>
              <a:buClr>
                <a:srgbClr val="93A299"/>
              </a:buClr>
              <a:buSzPts val="1200"/>
              <a:buChar char="•"/>
            </a:pPr>
            <a:r>
              <a:rPr lang="en" sz="1500">
                <a:solidFill>
                  <a:srgbClr val="292934"/>
                </a:solidFill>
                <a:latin typeface="Calibri"/>
                <a:ea typeface="Calibri"/>
                <a:cs typeface="Calibri"/>
                <a:sym typeface="Calibri"/>
              </a:rPr>
              <a:t>Using generic classes, we can define such a </a:t>
            </a:r>
            <a:r>
              <a:rPr lang="en" sz="1500">
                <a:solidFill>
                  <a:srgbClr val="0070C0"/>
                </a:solidFill>
                <a:latin typeface="Consolas"/>
                <a:ea typeface="Consolas"/>
                <a:cs typeface="Consolas"/>
                <a:sym typeface="Consolas"/>
              </a:rPr>
              <a:t>LinkedList</a:t>
            </a:r>
            <a:r>
              <a:rPr lang="en" sz="1500">
                <a:solidFill>
                  <a:srgbClr val="292934"/>
                </a:solidFill>
                <a:latin typeface="Calibri"/>
                <a:ea typeface="Calibri"/>
                <a:cs typeface="Calibri"/>
                <a:sym typeface="Calibri"/>
              </a:rPr>
              <a:t> and parameterize it for every specific use and ensuring </a:t>
            </a:r>
            <a:r>
              <a:rPr b="1" lang="en" sz="1500">
                <a:solidFill>
                  <a:srgbClr val="292934"/>
                </a:solidFill>
                <a:latin typeface="Calibri"/>
                <a:ea typeface="Calibri"/>
                <a:cs typeface="Calibri"/>
                <a:sym typeface="Calibri"/>
              </a:rPr>
              <a:t>type safety </a:t>
            </a:r>
            <a:r>
              <a:rPr lang="en" sz="1500">
                <a:solidFill>
                  <a:srgbClr val="292934"/>
                </a:solidFill>
                <a:latin typeface="Calibri"/>
                <a:ea typeface="Calibri"/>
                <a:cs typeface="Calibri"/>
                <a:sym typeface="Calibri"/>
              </a:rPr>
              <a:t>for each different use of the generic class: </a:t>
            </a:r>
            <a:endParaRPr sz="15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ts val="1700"/>
              <a:buFont typeface="Arial"/>
              <a:buNone/>
            </a:pPr>
            <a:r>
              <a:t/>
            </a:r>
            <a:endParaRPr sz="1500">
              <a:solidFill>
                <a:srgbClr val="292934"/>
              </a:solidFill>
              <a:latin typeface="Calibri"/>
              <a:ea typeface="Calibri"/>
              <a:cs typeface="Calibri"/>
              <a:sym typeface="Calibri"/>
            </a:endParaRPr>
          </a:p>
          <a:p>
            <a:pPr indent="0" lvl="0" marL="107950" rtl="0" algn="l">
              <a:lnSpc>
                <a:spcPct val="100000"/>
              </a:lnSpc>
              <a:spcBef>
                <a:spcPts val="400"/>
              </a:spcBef>
              <a:spcAft>
                <a:spcPts val="0"/>
              </a:spcAft>
              <a:buSzPts val="1700"/>
              <a:buNone/>
            </a:pPr>
            <a:r>
              <a:t/>
            </a:r>
            <a:endParaRPr sz="1500">
              <a:solidFill>
                <a:srgbClr val="292934"/>
              </a:solidFill>
              <a:latin typeface="Calibri"/>
              <a:ea typeface="Calibri"/>
              <a:cs typeface="Calibri"/>
              <a:sym typeface="Calibri"/>
            </a:endParaRPr>
          </a:p>
          <a:p>
            <a:pPr indent="0" lvl="0" marL="107950" rtl="0" algn="l">
              <a:lnSpc>
                <a:spcPct val="100000"/>
              </a:lnSpc>
              <a:spcBef>
                <a:spcPts val="400"/>
              </a:spcBef>
              <a:spcAft>
                <a:spcPts val="0"/>
              </a:spcAft>
              <a:buSzPts val="1700"/>
              <a:buNone/>
            </a:pPr>
            <a:r>
              <a:t/>
            </a:r>
            <a:endParaRPr sz="1500">
              <a:solidFill>
                <a:srgbClr val="292934"/>
              </a:solidFill>
              <a:latin typeface="Calibri"/>
              <a:ea typeface="Calibri"/>
              <a:cs typeface="Calibri"/>
              <a:sym typeface="Calibri"/>
            </a:endParaRPr>
          </a:p>
          <a:p>
            <a:pPr indent="0" lvl="0" marL="107950" rtl="0" algn="l">
              <a:lnSpc>
                <a:spcPct val="100000"/>
              </a:lnSpc>
              <a:spcBef>
                <a:spcPts val="400"/>
              </a:spcBef>
              <a:spcAft>
                <a:spcPts val="0"/>
              </a:spcAft>
              <a:buSzPts val="1700"/>
              <a:buNone/>
            </a:pPr>
            <a:r>
              <a:t/>
            </a:r>
            <a:endParaRPr sz="1500">
              <a:solidFill>
                <a:srgbClr val="292934"/>
              </a:solidFill>
              <a:latin typeface="Calibri"/>
              <a:ea typeface="Calibri"/>
              <a:cs typeface="Calibri"/>
              <a:sym typeface="Calibri"/>
            </a:endParaRPr>
          </a:p>
          <a:p>
            <a:pPr indent="0" lvl="0" marL="107950" rtl="0" algn="l">
              <a:lnSpc>
                <a:spcPct val="100000"/>
              </a:lnSpc>
              <a:spcBef>
                <a:spcPts val="400"/>
              </a:spcBef>
              <a:spcAft>
                <a:spcPts val="0"/>
              </a:spcAft>
              <a:buClr>
                <a:srgbClr val="93A299"/>
              </a:buClr>
              <a:buSzPts val="1700"/>
              <a:buFont typeface="Arial"/>
              <a:buNone/>
            </a:pPr>
            <a:r>
              <a:t/>
            </a:r>
            <a:endParaRPr sz="1500">
              <a:solidFill>
                <a:srgbClr val="292934"/>
              </a:solidFill>
              <a:latin typeface="Calibri"/>
              <a:ea typeface="Calibri"/>
              <a:cs typeface="Calibri"/>
              <a:sym typeface="Calibri"/>
            </a:endParaRPr>
          </a:p>
          <a:p>
            <a:pPr indent="-150812" lvl="0" marL="182562" rtl="0" algn="l">
              <a:lnSpc>
                <a:spcPct val="100000"/>
              </a:lnSpc>
              <a:spcBef>
                <a:spcPts val="400"/>
              </a:spcBef>
              <a:spcAft>
                <a:spcPts val="0"/>
              </a:spcAft>
              <a:buClr>
                <a:srgbClr val="93A299"/>
              </a:buClr>
              <a:buSzPts val="1200"/>
              <a:buChar char="•"/>
            </a:pPr>
            <a:r>
              <a:rPr b="1" lang="en" sz="1500">
                <a:solidFill>
                  <a:srgbClr val="292934"/>
                </a:solidFill>
                <a:latin typeface="Calibri"/>
                <a:ea typeface="Calibri"/>
                <a:cs typeface="Calibri"/>
                <a:sym typeface="Calibri"/>
              </a:rPr>
              <a:t>Thus, generic classes and the type erasure mechanism allow the programmer to:</a:t>
            </a:r>
            <a:endParaRPr sz="1500">
              <a:solidFill>
                <a:srgbClr val="292934"/>
              </a:solidFill>
              <a:latin typeface="Calibri"/>
              <a:ea typeface="Calibri"/>
              <a:cs typeface="Calibri"/>
              <a:sym typeface="Calibri"/>
            </a:endParaRPr>
          </a:p>
          <a:p>
            <a:pPr indent="-150812" lvl="1" marL="457200" rtl="0" algn="l">
              <a:lnSpc>
                <a:spcPct val="100000"/>
              </a:lnSpc>
              <a:spcBef>
                <a:spcPts val="400"/>
              </a:spcBef>
              <a:spcAft>
                <a:spcPts val="0"/>
              </a:spcAft>
              <a:buClr>
                <a:srgbClr val="93A299"/>
              </a:buClr>
              <a:buSzPts val="1200"/>
              <a:buChar char="•"/>
            </a:pPr>
            <a:r>
              <a:rPr b="1" lang="en" sz="1500">
                <a:solidFill>
                  <a:srgbClr val="292934"/>
                </a:solidFill>
                <a:latin typeface="Calibri"/>
                <a:ea typeface="Calibri"/>
                <a:cs typeface="Calibri"/>
                <a:sym typeface="Calibri"/>
              </a:rPr>
              <a:t>Define classes that are valid in different contexts of use.</a:t>
            </a:r>
            <a:endParaRPr sz="1500">
              <a:solidFill>
                <a:srgbClr val="292934"/>
              </a:solidFill>
              <a:latin typeface="Calibri"/>
              <a:ea typeface="Calibri"/>
              <a:cs typeface="Calibri"/>
              <a:sym typeface="Calibri"/>
            </a:endParaRPr>
          </a:p>
          <a:p>
            <a:pPr indent="-150812" lvl="1" marL="457200" rtl="0" algn="l">
              <a:lnSpc>
                <a:spcPct val="100000"/>
              </a:lnSpc>
              <a:spcBef>
                <a:spcPts val="400"/>
              </a:spcBef>
              <a:spcAft>
                <a:spcPts val="0"/>
              </a:spcAft>
              <a:buClr>
                <a:srgbClr val="93A299"/>
              </a:buClr>
              <a:buSzPts val="1200"/>
              <a:buChar char="•"/>
            </a:pPr>
            <a:r>
              <a:rPr b="1" lang="en" sz="1500">
                <a:solidFill>
                  <a:srgbClr val="292934"/>
                </a:solidFill>
                <a:latin typeface="Calibri"/>
                <a:ea typeface="Calibri"/>
                <a:cs typeface="Calibri"/>
                <a:sym typeface="Calibri"/>
              </a:rPr>
              <a:t>Ensure that they are used correctly in each specific context of use.</a:t>
            </a:r>
            <a:endParaRPr sz="1500">
              <a:solidFill>
                <a:srgbClr val="292934"/>
              </a:solidFill>
              <a:latin typeface="Calibri"/>
              <a:ea typeface="Calibri"/>
              <a:cs typeface="Calibri"/>
              <a:sym typeface="Calibri"/>
            </a:endParaRPr>
          </a:p>
          <a:p>
            <a:pPr indent="0" lvl="0" marL="0" rtl="0" algn="l">
              <a:lnSpc>
                <a:spcPct val="95000"/>
              </a:lnSpc>
              <a:spcBef>
                <a:spcPts val="0"/>
              </a:spcBef>
              <a:spcAft>
                <a:spcPts val="1200"/>
              </a:spcAft>
              <a:buSzPts val="440"/>
              <a:buNone/>
            </a:pPr>
            <a:r>
              <a:t/>
            </a:r>
            <a:endParaRPr sz="520"/>
          </a:p>
        </p:txBody>
      </p:sp>
      <p:sp>
        <p:nvSpPr>
          <p:cNvPr id="350" name="Google Shape;350;p47"/>
          <p:cNvSpPr txBox="1"/>
          <p:nvPr/>
        </p:nvSpPr>
        <p:spPr>
          <a:xfrm>
            <a:off x="1888345" y="2536434"/>
            <a:ext cx="5367300" cy="13392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onsolas"/>
              <a:buNone/>
            </a:pPr>
            <a:r>
              <a:rPr b="0" i="0" lang="en" sz="900" u="none" cap="none" strike="noStrike">
                <a:solidFill>
                  <a:srgbClr val="000000"/>
                </a:solidFill>
                <a:latin typeface="Consolas"/>
                <a:ea typeface="Consolas"/>
                <a:cs typeface="Consolas"/>
                <a:sym typeface="Consolas"/>
              </a:rPr>
              <a:t>LinkedList&lt;String&gt; </a:t>
            </a:r>
            <a:r>
              <a:rPr b="0" i="0" lang="en" sz="900" u="none" cap="none" strike="noStrike">
                <a:solidFill>
                  <a:srgbClr val="6A3E3E"/>
                </a:solidFill>
                <a:latin typeface="Consolas"/>
                <a:ea typeface="Consolas"/>
                <a:cs typeface="Consolas"/>
                <a:sym typeface="Consolas"/>
              </a:rPr>
              <a:t>stringList</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7F0055"/>
                </a:solidFill>
                <a:latin typeface="Consolas"/>
                <a:ea typeface="Consolas"/>
                <a:cs typeface="Consolas"/>
                <a:sym typeface="Consolas"/>
              </a:rPr>
              <a:t>new</a:t>
            </a:r>
            <a:r>
              <a:rPr b="0" i="0" lang="en" sz="900" u="none" cap="none" strike="noStrike">
                <a:solidFill>
                  <a:srgbClr val="000000"/>
                </a:solidFill>
                <a:latin typeface="Consolas"/>
                <a:ea typeface="Consolas"/>
                <a:cs typeface="Consolas"/>
                <a:sym typeface="Consolas"/>
              </a:rPr>
              <a:t> LinkedList&lt;String&gt;(); </a:t>
            </a:r>
            <a:endParaRPr sz="1100"/>
          </a:p>
          <a:p>
            <a:pPr indent="0" lvl="0" marL="0" marR="0" rtl="0" algn="l">
              <a:lnSpc>
                <a:spcPct val="100000"/>
              </a:lnSpc>
              <a:spcBef>
                <a:spcPts val="0"/>
              </a:spcBef>
              <a:spcAft>
                <a:spcPts val="0"/>
              </a:spcAft>
              <a:buClr>
                <a:srgbClr val="6A3E3E"/>
              </a:buClr>
              <a:buSzPts val="1200"/>
              <a:buFont typeface="Consolas"/>
              <a:buNone/>
            </a:pPr>
            <a:r>
              <a:rPr b="0" i="0" lang="en" sz="900" u="none" cap="none" strike="noStrike">
                <a:solidFill>
                  <a:srgbClr val="6A3E3E"/>
                </a:solidFill>
                <a:latin typeface="Consolas"/>
                <a:ea typeface="Consolas"/>
                <a:cs typeface="Consolas"/>
                <a:sym typeface="Consolas"/>
              </a:rPr>
              <a:t>stringList</a:t>
            </a:r>
            <a:r>
              <a:rPr b="0" i="0" lang="en" sz="900" u="none" cap="none" strike="noStrike">
                <a:solidFill>
                  <a:srgbClr val="000000"/>
                </a:solidFill>
                <a:latin typeface="Consolas"/>
                <a:ea typeface="Consolas"/>
                <a:cs typeface="Consolas"/>
                <a:sym typeface="Consolas"/>
              </a:rPr>
              <a:t>.add(</a:t>
            </a:r>
            <a:r>
              <a:rPr b="0" i="0" lang="en" sz="900" u="none" cap="none" strike="noStrike">
                <a:solidFill>
                  <a:srgbClr val="2A00FF"/>
                </a:solidFill>
                <a:latin typeface="Consolas"/>
                <a:ea typeface="Consolas"/>
                <a:cs typeface="Consolas"/>
                <a:sym typeface="Consolas"/>
              </a:rPr>
              <a:t>"Hello"</a:t>
            </a: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3F7F5F"/>
                </a:solidFill>
                <a:latin typeface="Consolas"/>
                <a:ea typeface="Consolas"/>
                <a:cs typeface="Consolas"/>
                <a:sym typeface="Consolas"/>
              </a:rPr>
              <a:t>// fine </a:t>
            </a:r>
            <a:endParaRPr sz="1100"/>
          </a:p>
          <a:p>
            <a:pPr indent="0" lvl="0" marL="0" marR="0" rtl="0" algn="l">
              <a:lnSpc>
                <a:spcPct val="100000"/>
              </a:lnSpc>
              <a:spcBef>
                <a:spcPts val="0"/>
              </a:spcBef>
              <a:spcAft>
                <a:spcPts val="0"/>
              </a:spcAft>
              <a:buClr>
                <a:srgbClr val="3F7F5F"/>
              </a:buClr>
              <a:buSzPts val="1200"/>
              <a:buFont typeface="Consolas"/>
              <a:buNone/>
            </a:pPr>
            <a:r>
              <a:rPr b="0" i="0" lang="en" sz="900" u="none" cap="none" strike="noStrike">
                <a:solidFill>
                  <a:srgbClr val="3F7F5F"/>
                </a:solidFill>
                <a:latin typeface="Consolas"/>
                <a:ea typeface="Consolas"/>
                <a:cs typeface="Consolas"/>
                <a:sym typeface="Consolas"/>
              </a:rPr>
              <a:t>// list.add(new Date(1,1));             // error</a:t>
            </a:r>
            <a:endParaRPr sz="1100"/>
          </a:p>
          <a:p>
            <a:pPr indent="0" lvl="0" marL="0" marR="0" rtl="0" algn="l">
              <a:lnSpc>
                <a:spcPct val="100000"/>
              </a:lnSpc>
              <a:spcBef>
                <a:spcPts val="0"/>
              </a:spcBef>
              <a:spcAft>
                <a:spcPts val="0"/>
              </a:spcAft>
              <a:buClr>
                <a:srgbClr val="000000"/>
              </a:buClr>
              <a:buSzPts val="1200"/>
              <a:buFont typeface="Consolas"/>
              <a:buNone/>
            </a:pPr>
            <a:r>
              <a:rPr b="0" i="0" lang="en" sz="900" u="none" cap="none" strike="noStrike">
                <a:solidFill>
                  <a:srgbClr val="000000"/>
                </a:solidFill>
                <a:latin typeface="Consolas"/>
                <a:ea typeface="Consolas"/>
                <a:cs typeface="Consolas"/>
                <a:sym typeface="Consolas"/>
              </a:rPr>
              <a:t>String </a:t>
            </a:r>
            <a:r>
              <a:rPr b="0" i="0" lang="en" sz="900" u="none" cap="none" strike="noStrike">
                <a:solidFill>
                  <a:srgbClr val="6A3E3E"/>
                </a:solidFill>
                <a:latin typeface="Consolas"/>
                <a:ea typeface="Consolas"/>
                <a:cs typeface="Consolas"/>
                <a:sym typeface="Consolas"/>
              </a:rPr>
              <a:t>s</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6A3E3E"/>
                </a:solidFill>
                <a:latin typeface="Consolas"/>
                <a:ea typeface="Consolas"/>
                <a:cs typeface="Consolas"/>
                <a:sym typeface="Consolas"/>
              </a:rPr>
              <a:t>stringList</a:t>
            </a:r>
            <a:r>
              <a:rPr b="0" i="0" lang="en" sz="900" u="none" cap="none" strike="noStrike">
                <a:solidFill>
                  <a:srgbClr val="000000"/>
                </a:solidFill>
                <a:latin typeface="Consolas"/>
                <a:ea typeface="Consolas"/>
                <a:cs typeface="Consolas"/>
                <a:sym typeface="Consolas"/>
              </a:rPr>
              <a:t>.get(0);           </a:t>
            </a:r>
            <a:r>
              <a:rPr b="0" i="0" lang="en" sz="900" u="none" cap="none" strike="noStrike">
                <a:solidFill>
                  <a:srgbClr val="3F7F5F"/>
                </a:solidFill>
                <a:latin typeface="Consolas"/>
                <a:ea typeface="Consolas"/>
                <a:cs typeface="Consolas"/>
                <a:sym typeface="Consolas"/>
              </a:rPr>
              <a:t>// no cast needed</a:t>
            </a:r>
            <a:endParaRPr sz="1100"/>
          </a:p>
          <a:p>
            <a:pPr indent="0" lvl="0" marL="0" marR="0" rtl="0" algn="l">
              <a:lnSpc>
                <a:spcPct val="100000"/>
              </a:lnSpc>
              <a:spcBef>
                <a:spcPts val="0"/>
              </a:spcBef>
              <a:spcAft>
                <a:spcPts val="0"/>
              </a:spcAft>
              <a:buClr>
                <a:srgbClr val="292934"/>
              </a:buClr>
              <a:buSzPts val="1200"/>
              <a:buFont typeface="Times"/>
              <a:buNone/>
            </a:pPr>
            <a:r>
              <a:t/>
            </a:r>
            <a:endParaRPr b="0" i="0" sz="900" u="none" cap="none" strike="noStrike">
              <a:solidFill>
                <a:srgbClr val="3F7F5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onsolas"/>
              <a:buNone/>
            </a:pPr>
            <a:r>
              <a:rPr b="0" i="0" lang="en" sz="900" u="none" cap="none" strike="noStrike">
                <a:solidFill>
                  <a:srgbClr val="000000"/>
                </a:solidFill>
                <a:latin typeface="Consolas"/>
                <a:ea typeface="Consolas"/>
                <a:cs typeface="Consolas"/>
                <a:sym typeface="Consolas"/>
              </a:rPr>
              <a:t>LinkedList&lt;Integer&gt; </a:t>
            </a:r>
            <a:r>
              <a:rPr b="0" i="0" lang="en" sz="900" u="none" cap="none" strike="noStrike">
                <a:solidFill>
                  <a:srgbClr val="6A3E3E"/>
                </a:solidFill>
                <a:latin typeface="Consolas"/>
                <a:ea typeface="Consolas"/>
                <a:cs typeface="Consolas"/>
                <a:sym typeface="Consolas"/>
              </a:rPr>
              <a:t>integerList</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7F0055"/>
                </a:solidFill>
                <a:latin typeface="Consolas"/>
                <a:ea typeface="Consolas"/>
                <a:cs typeface="Consolas"/>
                <a:sym typeface="Consolas"/>
              </a:rPr>
              <a:t>new</a:t>
            </a:r>
            <a:r>
              <a:rPr b="0" i="0" lang="en" sz="900" u="none" cap="none" strike="noStrike">
                <a:solidFill>
                  <a:srgbClr val="000000"/>
                </a:solidFill>
                <a:latin typeface="Consolas"/>
                <a:ea typeface="Consolas"/>
                <a:cs typeface="Consolas"/>
                <a:sym typeface="Consolas"/>
              </a:rPr>
              <a:t> LinkedList&lt;Integer&gt;(); </a:t>
            </a:r>
            <a:endParaRPr sz="1100"/>
          </a:p>
          <a:p>
            <a:pPr indent="0" lvl="0" marL="0" marR="0" rtl="0" algn="l">
              <a:lnSpc>
                <a:spcPct val="100000"/>
              </a:lnSpc>
              <a:spcBef>
                <a:spcPts val="0"/>
              </a:spcBef>
              <a:spcAft>
                <a:spcPts val="0"/>
              </a:spcAft>
              <a:buClr>
                <a:srgbClr val="6A3E3E"/>
              </a:buClr>
              <a:buSzPts val="1200"/>
              <a:buFont typeface="Consolas"/>
              <a:buNone/>
            </a:pPr>
            <a:r>
              <a:rPr b="0" i="0" lang="en" sz="900" u="none" cap="none" strike="noStrike">
                <a:solidFill>
                  <a:srgbClr val="6A3E3E"/>
                </a:solidFill>
                <a:latin typeface="Consolas"/>
                <a:ea typeface="Consolas"/>
                <a:cs typeface="Consolas"/>
                <a:sym typeface="Consolas"/>
              </a:rPr>
              <a:t>integerList</a:t>
            </a:r>
            <a:r>
              <a:rPr b="0" i="0" lang="en" sz="900" u="none" cap="none" strike="noStrike">
                <a:solidFill>
                  <a:srgbClr val="000000"/>
                </a:solidFill>
                <a:latin typeface="Consolas"/>
                <a:ea typeface="Consolas"/>
                <a:cs typeface="Consolas"/>
                <a:sym typeface="Consolas"/>
              </a:rPr>
              <a:t>.add(</a:t>
            </a:r>
            <a:r>
              <a:rPr b="0" i="0" lang="en" sz="900" u="none" cap="none" strike="noStrike">
                <a:solidFill>
                  <a:srgbClr val="7F0055"/>
                </a:solidFill>
                <a:latin typeface="Consolas"/>
                <a:ea typeface="Consolas"/>
                <a:cs typeface="Consolas"/>
                <a:sym typeface="Consolas"/>
              </a:rPr>
              <a:t>new</a:t>
            </a:r>
            <a:r>
              <a:rPr b="0" i="0" lang="en" sz="900" u="none" cap="none" strike="noStrike">
                <a:solidFill>
                  <a:srgbClr val="000000"/>
                </a:solidFill>
                <a:latin typeface="Consolas"/>
                <a:ea typeface="Consolas"/>
                <a:cs typeface="Consolas"/>
                <a:sym typeface="Consolas"/>
              </a:rPr>
              <a:t> Integer(10));       </a:t>
            </a:r>
            <a:r>
              <a:rPr b="0" i="0" lang="en" sz="900" u="none" cap="none" strike="noStrike">
                <a:solidFill>
                  <a:srgbClr val="3F7F5F"/>
                </a:solidFill>
                <a:latin typeface="Consolas"/>
                <a:ea typeface="Consolas"/>
                <a:cs typeface="Consolas"/>
                <a:sym typeface="Consolas"/>
              </a:rPr>
              <a:t>// fine </a:t>
            </a:r>
            <a:endParaRPr sz="1100"/>
          </a:p>
          <a:p>
            <a:pPr indent="0" lvl="0" marL="0" marR="0" rtl="0" algn="l">
              <a:lnSpc>
                <a:spcPct val="100000"/>
              </a:lnSpc>
              <a:spcBef>
                <a:spcPts val="0"/>
              </a:spcBef>
              <a:spcAft>
                <a:spcPts val="0"/>
              </a:spcAft>
              <a:buClr>
                <a:srgbClr val="3F7F5F"/>
              </a:buClr>
              <a:buSzPts val="1200"/>
              <a:buFont typeface="Consolas"/>
              <a:buNone/>
            </a:pPr>
            <a:r>
              <a:rPr b="0" i="0" lang="en" sz="900" u="none" cap="none" strike="noStrike">
                <a:solidFill>
                  <a:srgbClr val="3F7F5F"/>
                </a:solidFill>
                <a:latin typeface="Consolas"/>
                <a:ea typeface="Consolas"/>
                <a:cs typeface="Consolas"/>
                <a:sym typeface="Consolas"/>
              </a:rPr>
              <a:t>// integerList.add("Hello");            // error</a:t>
            </a:r>
            <a:endParaRPr sz="1100"/>
          </a:p>
          <a:p>
            <a:pPr indent="0" lvl="0" marL="0" marR="0" rtl="0" algn="l">
              <a:lnSpc>
                <a:spcPct val="100000"/>
              </a:lnSpc>
              <a:spcBef>
                <a:spcPts val="0"/>
              </a:spcBef>
              <a:spcAft>
                <a:spcPts val="0"/>
              </a:spcAft>
              <a:buClr>
                <a:srgbClr val="000000"/>
              </a:buClr>
              <a:buSzPts val="1200"/>
              <a:buFont typeface="Consolas"/>
              <a:buNone/>
            </a:pPr>
            <a:r>
              <a:rPr b="0" i="0" lang="en" sz="900" u="none" cap="none" strike="noStrike">
                <a:solidFill>
                  <a:srgbClr val="000000"/>
                </a:solidFill>
                <a:latin typeface="Consolas"/>
                <a:ea typeface="Consolas"/>
                <a:cs typeface="Consolas"/>
                <a:sym typeface="Consolas"/>
              </a:rPr>
              <a:t>Integer </a:t>
            </a:r>
            <a:r>
              <a:rPr b="0" i="0" lang="en" sz="900" u="none" cap="none" strike="noStrike">
                <a:solidFill>
                  <a:srgbClr val="6A3E3E"/>
                </a:solidFill>
                <a:latin typeface="Consolas"/>
                <a:ea typeface="Consolas"/>
                <a:cs typeface="Consolas"/>
                <a:sym typeface="Consolas"/>
              </a:rPr>
              <a:t>i</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6A3E3E"/>
                </a:solidFill>
                <a:latin typeface="Consolas"/>
                <a:ea typeface="Consolas"/>
                <a:cs typeface="Consolas"/>
                <a:sym typeface="Consolas"/>
              </a:rPr>
              <a:t>integerList</a:t>
            </a:r>
            <a:r>
              <a:rPr b="0" i="0" lang="en" sz="900" u="none" cap="none" strike="noStrike">
                <a:solidFill>
                  <a:srgbClr val="000000"/>
                </a:solidFill>
                <a:latin typeface="Consolas"/>
                <a:ea typeface="Consolas"/>
                <a:cs typeface="Consolas"/>
                <a:sym typeface="Consolas"/>
              </a:rPr>
              <a:t>.get(0);         </a:t>
            </a:r>
            <a:r>
              <a:rPr b="0" i="0" lang="en" sz="900" u="none" cap="none" strike="noStrike">
                <a:solidFill>
                  <a:srgbClr val="3F7F5F"/>
                </a:solidFill>
                <a:latin typeface="Consolas"/>
                <a:ea typeface="Consolas"/>
                <a:cs typeface="Consolas"/>
                <a:sym typeface="Consolas"/>
              </a:rPr>
              <a:t>// no cast needed</a:t>
            </a:r>
            <a:endParaRPr b="0" i="0" sz="900" u="none" cap="none" strike="noStrike">
              <a:solidFill>
                <a:srgbClr val="000000"/>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Generics: parameter type bounds</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56" name="Google Shape;356;p48"/>
          <p:cNvSpPr txBox="1"/>
          <p:nvPr>
            <p:ph idx="1" type="body"/>
          </p:nvPr>
        </p:nvSpPr>
        <p:spPr>
          <a:xfrm>
            <a:off x="311700" y="1152475"/>
            <a:ext cx="5152800" cy="3416400"/>
          </a:xfrm>
          <a:prstGeom prst="rect">
            <a:avLst/>
          </a:prstGeom>
        </p:spPr>
        <p:txBody>
          <a:bodyPr anchorCtr="0" anchor="t" bIns="91425" lIns="91425" spcFirstLastPara="1" rIns="91425" wrap="square" tIns="91425">
            <a:normAutofit/>
          </a:bodyPr>
          <a:lstStyle/>
          <a:p>
            <a:pPr indent="-128016" lvl="0" marL="182562" rtl="0" algn="l">
              <a:lnSpc>
                <a:spcPct val="80000"/>
              </a:lnSpc>
              <a:spcBef>
                <a:spcPts val="0"/>
              </a:spcBef>
              <a:spcAft>
                <a:spcPts val="0"/>
              </a:spcAft>
              <a:buClr>
                <a:srgbClr val="93A299"/>
              </a:buClr>
              <a:buSzPts val="1181"/>
              <a:buChar char="•"/>
            </a:pPr>
            <a:r>
              <a:rPr lang="en" sz="1460">
                <a:solidFill>
                  <a:srgbClr val="292934"/>
                </a:solidFill>
                <a:latin typeface="Calibri"/>
                <a:ea typeface="Calibri"/>
                <a:cs typeface="Calibri"/>
                <a:sym typeface="Calibri"/>
              </a:rPr>
              <a:t>When defining a generic class/method, a type bound can be stated on any type parameter. </a:t>
            </a:r>
            <a:endParaRPr sz="1460">
              <a:solidFill>
                <a:srgbClr val="292934"/>
              </a:solidFill>
              <a:latin typeface="Calibri"/>
              <a:ea typeface="Calibri"/>
              <a:cs typeface="Calibri"/>
              <a:sym typeface="Calibri"/>
            </a:endParaRPr>
          </a:p>
          <a:p>
            <a:pPr indent="0" lvl="0" marL="182562" rtl="0" algn="l">
              <a:lnSpc>
                <a:spcPct val="80000"/>
              </a:lnSpc>
              <a:spcBef>
                <a:spcPts val="0"/>
              </a:spcBef>
              <a:spcAft>
                <a:spcPts val="0"/>
              </a:spcAft>
              <a:buSzPts val="852"/>
              <a:buNone/>
            </a:pPr>
            <a:r>
              <a:t/>
            </a:r>
            <a:endParaRPr sz="1460">
              <a:solidFill>
                <a:srgbClr val="292934"/>
              </a:solidFill>
              <a:latin typeface="Calibri"/>
              <a:ea typeface="Calibri"/>
              <a:cs typeface="Calibri"/>
              <a:sym typeface="Calibri"/>
            </a:endParaRPr>
          </a:p>
          <a:p>
            <a:pPr indent="-128016" lvl="0" marL="182562" rtl="0" algn="l">
              <a:lnSpc>
                <a:spcPct val="80000"/>
              </a:lnSpc>
              <a:spcBef>
                <a:spcPts val="480"/>
              </a:spcBef>
              <a:spcAft>
                <a:spcPts val="0"/>
              </a:spcAft>
              <a:buClr>
                <a:srgbClr val="93A299"/>
              </a:buClr>
              <a:buSzPts val="1181"/>
              <a:buChar char="•"/>
            </a:pPr>
            <a:r>
              <a:rPr lang="en" sz="1460">
                <a:solidFill>
                  <a:srgbClr val="292934"/>
                </a:solidFill>
                <a:latin typeface="Calibri"/>
                <a:ea typeface="Calibri"/>
                <a:cs typeface="Calibri"/>
                <a:sym typeface="Calibri"/>
              </a:rPr>
              <a:t>A type bound can be any </a:t>
            </a:r>
            <a:r>
              <a:rPr b="1" lang="en" sz="1460">
                <a:solidFill>
                  <a:srgbClr val="292934"/>
                </a:solidFill>
                <a:latin typeface="Calibri"/>
                <a:ea typeface="Calibri"/>
                <a:cs typeface="Calibri"/>
                <a:sym typeface="Calibri"/>
              </a:rPr>
              <a:t>reference type</a:t>
            </a:r>
            <a:r>
              <a:rPr lang="en" sz="1460">
                <a:solidFill>
                  <a:srgbClr val="292934"/>
                </a:solidFill>
                <a:latin typeface="Calibri"/>
                <a:ea typeface="Calibri"/>
                <a:cs typeface="Calibri"/>
                <a:sym typeface="Calibri"/>
              </a:rPr>
              <a:t>, i.e. a class type that is used to further describe a type parameter.  It </a:t>
            </a:r>
            <a:r>
              <a:rPr b="1" lang="en" sz="1460">
                <a:solidFill>
                  <a:srgbClr val="292934"/>
                </a:solidFill>
                <a:latin typeface="Calibri"/>
                <a:ea typeface="Calibri"/>
                <a:cs typeface="Calibri"/>
                <a:sym typeface="Calibri"/>
              </a:rPr>
              <a:t>restricts</a:t>
            </a:r>
            <a:r>
              <a:rPr lang="en" sz="1460">
                <a:solidFill>
                  <a:srgbClr val="292934"/>
                </a:solidFill>
                <a:latin typeface="Calibri"/>
                <a:ea typeface="Calibri"/>
                <a:cs typeface="Calibri"/>
                <a:sym typeface="Calibri"/>
              </a:rPr>
              <a:t> the set of types that can be used as type arguments and gives access to the </a:t>
            </a:r>
            <a:r>
              <a:rPr lang="en" sz="1460">
                <a:solidFill>
                  <a:srgbClr val="292934"/>
                </a:solidFill>
                <a:latin typeface="Calibri"/>
                <a:ea typeface="Calibri"/>
                <a:cs typeface="Calibri"/>
                <a:sym typeface="Calibri"/>
              </a:rPr>
              <a:t>non-static </a:t>
            </a:r>
            <a:r>
              <a:rPr lang="en" sz="1460">
                <a:solidFill>
                  <a:srgbClr val="292934"/>
                </a:solidFill>
                <a:latin typeface="Calibri"/>
                <a:ea typeface="Calibri"/>
                <a:cs typeface="Calibri"/>
                <a:sym typeface="Calibri"/>
              </a:rPr>
              <a:t>methods of the type it mentions.</a:t>
            </a:r>
            <a:endParaRPr sz="1460">
              <a:solidFill>
                <a:srgbClr val="292934"/>
              </a:solidFill>
              <a:latin typeface="Calibri"/>
              <a:ea typeface="Calibri"/>
              <a:cs typeface="Calibri"/>
              <a:sym typeface="Calibri"/>
            </a:endParaRPr>
          </a:p>
          <a:p>
            <a:pPr indent="0" lvl="0" marL="182562" rtl="0" algn="l">
              <a:lnSpc>
                <a:spcPct val="80000"/>
              </a:lnSpc>
              <a:spcBef>
                <a:spcPts val="480"/>
              </a:spcBef>
              <a:spcAft>
                <a:spcPts val="0"/>
              </a:spcAft>
              <a:buSzPts val="852"/>
              <a:buNone/>
            </a:pPr>
            <a:r>
              <a:t/>
            </a:r>
            <a:endParaRPr sz="1460">
              <a:solidFill>
                <a:srgbClr val="292934"/>
              </a:solidFill>
              <a:latin typeface="Calibri"/>
              <a:ea typeface="Calibri"/>
              <a:cs typeface="Calibri"/>
              <a:sym typeface="Calibri"/>
            </a:endParaRPr>
          </a:p>
          <a:p>
            <a:pPr indent="-132873" lvl="1" marL="457200" rtl="0" algn="l">
              <a:lnSpc>
                <a:spcPct val="80000"/>
              </a:lnSpc>
              <a:spcBef>
                <a:spcPts val="400"/>
              </a:spcBef>
              <a:spcAft>
                <a:spcPts val="0"/>
              </a:spcAft>
              <a:buClr>
                <a:srgbClr val="93A299"/>
              </a:buClr>
              <a:buSzPts val="918"/>
              <a:buChar char="•"/>
            </a:pPr>
            <a:r>
              <a:rPr lang="en" sz="1150">
                <a:solidFill>
                  <a:srgbClr val="292934"/>
                </a:solidFill>
                <a:latin typeface="Calibri"/>
                <a:ea typeface="Calibri"/>
                <a:cs typeface="Calibri"/>
                <a:sym typeface="Calibri"/>
              </a:rPr>
              <a:t>A type parameter can be unbounded.  In this case any reference type can be used as type argument to replace the unbounded type parameter in an instantiation of a generic type. </a:t>
            </a:r>
            <a:endParaRPr sz="1150">
              <a:solidFill>
                <a:srgbClr val="292934"/>
              </a:solidFill>
              <a:latin typeface="Calibri"/>
              <a:ea typeface="Calibri"/>
              <a:cs typeface="Calibri"/>
              <a:sym typeface="Calibri"/>
            </a:endParaRPr>
          </a:p>
          <a:p>
            <a:pPr indent="0" lvl="0" marL="457200" rtl="0" algn="l">
              <a:lnSpc>
                <a:spcPct val="80000"/>
              </a:lnSpc>
              <a:spcBef>
                <a:spcPts val="400"/>
              </a:spcBef>
              <a:spcAft>
                <a:spcPts val="0"/>
              </a:spcAft>
              <a:buSzPts val="852"/>
              <a:buNone/>
            </a:pPr>
            <a:r>
              <a:t/>
            </a:r>
            <a:endParaRPr sz="1150">
              <a:solidFill>
                <a:srgbClr val="292934"/>
              </a:solidFill>
              <a:latin typeface="Calibri"/>
              <a:ea typeface="Calibri"/>
              <a:cs typeface="Calibri"/>
              <a:sym typeface="Calibri"/>
            </a:endParaRPr>
          </a:p>
          <a:p>
            <a:pPr indent="-132873" lvl="1" marL="457200" rtl="0" algn="l">
              <a:lnSpc>
                <a:spcPct val="80000"/>
              </a:lnSpc>
              <a:spcBef>
                <a:spcPts val="400"/>
              </a:spcBef>
              <a:spcAft>
                <a:spcPts val="0"/>
              </a:spcAft>
              <a:buClr>
                <a:srgbClr val="93A299"/>
              </a:buClr>
              <a:buSzPts val="918"/>
              <a:buChar char="•"/>
            </a:pPr>
            <a:r>
              <a:rPr lang="en" sz="1150">
                <a:solidFill>
                  <a:srgbClr val="292934"/>
                </a:solidFill>
                <a:latin typeface="Calibri"/>
                <a:ea typeface="Calibri"/>
                <a:cs typeface="Calibri"/>
                <a:sym typeface="Calibri"/>
              </a:rPr>
              <a:t>Alternatively can have one or several bounds.  In this case the type argument that replaces the bounded type parameter in an instantiation of a generic type must be a subtype of all bounds. </a:t>
            </a:r>
            <a:endParaRPr sz="1150">
              <a:solidFill>
                <a:srgbClr val="292934"/>
              </a:solidFill>
              <a:latin typeface="Calibri"/>
              <a:ea typeface="Calibri"/>
              <a:cs typeface="Calibri"/>
              <a:sym typeface="Calibri"/>
            </a:endParaRPr>
          </a:p>
          <a:p>
            <a:pPr indent="0" lvl="0" marL="0" rtl="0" algn="l">
              <a:lnSpc>
                <a:spcPct val="95000"/>
              </a:lnSpc>
              <a:spcBef>
                <a:spcPts val="0"/>
              </a:spcBef>
              <a:spcAft>
                <a:spcPts val="1200"/>
              </a:spcAft>
              <a:buSzPts val="852"/>
              <a:buNone/>
            </a:pPr>
            <a:r>
              <a:t/>
            </a:r>
            <a:endParaRPr sz="995"/>
          </a:p>
        </p:txBody>
      </p:sp>
      <p:grpSp>
        <p:nvGrpSpPr>
          <p:cNvPr id="357" name="Google Shape;357;p48"/>
          <p:cNvGrpSpPr/>
          <p:nvPr/>
        </p:nvGrpSpPr>
        <p:grpSpPr>
          <a:xfrm>
            <a:off x="5464501" y="2312225"/>
            <a:ext cx="3647949" cy="2682975"/>
            <a:chOff x="5464501" y="2312225"/>
            <a:chExt cx="3647949" cy="2682975"/>
          </a:xfrm>
        </p:grpSpPr>
        <p:pic>
          <p:nvPicPr>
            <p:cNvPr id="358" name="Google Shape;358;p48"/>
            <p:cNvPicPr preferRelativeResize="0"/>
            <p:nvPr/>
          </p:nvPicPr>
          <p:blipFill>
            <a:blip r:embed="rId3">
              <a:alphaModFix/>
            </a:blip>
            <a:stretch>
              <a:fillRect/>
            </a:stretch>
          </p:blipFill>
          <p:spPr>
            <a:xfrm>
              <a:off x="5464501" y="2366125"/>
              <a:ext cx="3647949" cy="2629075"/>
            </a:xfrm>
            <a:prstGeom prst="rect">
              <a:avLst/>
            </a:prstGeom>
            <a:noFill/>
            <a:ln>
              <a:noFill/>
            </a:ln>
          </p:spPr>
        </p:pic>
        <p:sp>
          <p:nvSpPr>
            <p:cNvPr id="359" name="Google Shape;359;p48"/>
            <p:cNvSpPr/>
            <p:nvPr/>
          </p:nvSpPr>
          <p:spPr>
            <a:xfrm>
              <a:off x="8278134" y="2312225"/>
              <a:ext cx="728100" cy="25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Generics: parameter type bounds</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65" name="Google Shape;36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142081" lvl="0" marL="182562" rtl="0" algn="l">
              <a:lnSpc>
                <a:spcPct val="100000"/>
              </a:lnSpc>
              <a:spcBef>
                <a:spcPts val="0"/>
              </a:spcBef>
              <a:spcAft>
                <a:spcPts val="0"/>
              </a:spcAft>
              <a:buClr>
                <a:srgbClr val="93A299"/>
              </a:buClr>
              <a:buSzPct val="85000"/>
              <a:buChar char="•"/>
            </a:pPr>
            <a:r>
              <a:rPr lang="en" sz="2000">
                <a:solidFill>
                  <a:srgbClr val="292934"/>
                </a:solidFill>
                <a:latin typeface="Calibri"/>
                <a:ea typeface="Calibri"/>
                <a:cs typeface="Calibri"/>
                <a:sym typeface="Calibri"/>
              </a:rPr>
              <a:t>The syntax for specification of type parameter bounds is: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182562" lvl="0" marL="182562" rtl="0" algn="l">
              <a:lnSpc>
                <a:spcPct val="100000"/>
              </a:lnSpc>
              <a:spcBef>
                <a:spcPts val="400"/>
              </a:spcBef>
              <a:spcAft>
                <a:spcPts val="0"/>
              </a:spcAft>
              <a:buClr>
                <a:srgbClr val="93A299"/>
              </a:buClr>
              <a:buSzPct val="85000"/>
              <a:buFont typeface="Arial"/>
              <a:buNone/>
            </a:pPr>
            <a:r>
              <a:rPr lang="en" sz="2000">
                <a:solidFill>
                  <a:srgbClr val="292934"/>
                </a:solidFill>
                <a:latin typeface="Calibri"/>
                <a:ea typeface="Calibri"/>
                <a:cs typeface="Calibri"/>
                <a:sym typeface="Calibri"/>
              </a:rPr>
              <a:t>    i.e. a list of bounds consists of one class and/or several interfaces.</a:t>
            </a:r>
            <a:endParaRPr sz="2000">
              <a:solidFill>
                <a:srgbClr val="292934"/>
              </a:solidFill>
              <a:latin typeface="Calibri"/>
              <a:ea typeface="Calibri"/>
              <a:cs typeface="Calibri"/>
              <a:sym typeface="Calibri"/>
            </a:endParaRPr>
          </a:p>
          <a:p>
            <a:pPr indent="-142081"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The reason for imposing a type bound on a type parameter is that the code used in the </a:t>
            </a:r>
            <a:r>
              <a:rPr b="1" lang="en" sz="2000">
                <a:solidFill>
                  <a:srgbClr val="292934"/>
                </a:solidFill>
                <a:latin typeface="Calibri"/>
                <a:ea typeface="Calibri"/>
                <a:cs typeface="Calibri"/>
                <a:sym typeface="Calibri"/>
              </a:rPr>
              <a:t>implementation code </a:t>
            </a:r>
            <a:r>
              <a:rPr lang="en" sz="2000">
                <a:solidFill>
                  <a:srgbClr val="292934"/>
                </a:solidFill>
                <a:latin typeface="Calibri"/>
                <a:ea typeface="Calibri"/>
                <a:cs typeface="Calibri"/>
                <a:sym typeface="Calibri"/>
              </a:rPr>
              <a:t>of the generic class is </a:t>
            </a:r>
            <a:r>
              <a:rPr b="1" lang="en" sz="2000">
                <a:solidFill>
                  <a:srgbClr val="292934"/>
                </a:solidFill>
                <a:latin typeface="Calibri"/>
                <a:ea typeface="Calibri"/>
                <a:cs typeface="Calibri"/>
                <a:sym typeface="Calibri"/>
              </a:rPr>
              <a:t>assuming</a:t>
            </a:r>
            <a:r>
              <a:rPr lang="en" sz="2000">
                <a:solidFill>
                  <a:srgbClr val="292934"/>
                </a:solidFill>
                <a:latin typeface="Calibri"/>
                <a:ea typeface="Calibri"/>
                <a:cs typeface="Calibri"/>
                <a:sym typeface="Calibri"/>
              </a:rPr>
              <a:t> that the type used is of a certain type or any of its subtypes, or that it implements a certain interface.  </a:t>
            </a:r>
            <a:endParaRPr sz="2000">
              <a:solidFill>
                <a:srgbClr val="292934"/>
              </a:solidFill>
              <a:latin typeface="Calibri"/>
              <a:ea typeface="Calibri"/>
              <a:cs typeface="Calibri"/>
              <a:sym typeface="Calibri"/>
            </a:endParaRPr>
          </a:p>
          <a:p>
            <a:pPr indent="-142081"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This can lead to rather complex class declarations such as:</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142081"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A pair class taking two parameters, where each parameter is of a certain type that implements </a:t>
            </a:r>
            <a:r>
              <a:rPr lang="en" sz="2000">
                <a:solidFill>
                  <a:srgbClr val="0070C0"/>
                </a:solidFill>
                <a:latin typeface="Consolas"/>
                <a:ea typeface="Consolas"/>
                <a:cs typeface="Consolas"/>
                <a:sym typeface="Consolas"/>
              </a:rPr>
              <a:t>Comparable</a:t>
            </a:r>
            <a:r>
              <a:rPr lang="en" sz="2000">
                <a:solidFill>
                  <a:srgbClr val="292934"/>
                </a:solidFill>
                <a:latin typeface="Calibri"/>
                <a:ea typeface="Calibri"/>
                <a:cs typeface="Calibri"/>
                <a:sym typeface="Calibri"/>
              </a:rPr>
              <a:t> with itself and implements </a:t>
            </a:r>
            <a:r>
              <a:rPr lang="en" sz="2000">
                <a:solidFill>
                  <a:srgbClr val="0070C0"/>
                </a:solidFill>
                <a:latin typeface="Consolas"/>
                <a:ea typeface="Consolas"/>
                <a:cs typeface="Consolas"/>
                <a:sym typeface="Consolas"/>
              </a:rPr>
              <a:t>Cloneable</a:t>
            </a:r>
            <a:r>
              <a:rPr lang="en" sz="2000">
                <a:solidFill>
                  <a:srgbClr val="292934"/>
                </a:solidFill>
                <a:latin typeface="Calibri"/>
                <a:ea typeface="Calibri"/>
                <a:cs typeface="Calibri"/>
                <a:sym typeface="Calibri"/>
              </a:rPr>
              <a:t>. </a:t>
            </a:r>
            <a:endParaRPr sz="2000">
              <a:solidFill>
                <a:srgbClr val="292934"/>
              </a:solidFill>
              <a:latin typeface="Calibri"/>
              <a:ea typeface="Calibri"/>
              <a:cs typeface="Calibri"/>
              <a:sym typeface="Calibri"/>
            </a:endParaRPr>
          </a:p>
          <a:p>
            <a:pPr indent="-142081"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The class itself implements </a:t>
            </a:r>
            <a:r>
              <a:rPr lang="en" sz="2000">
                <a:solidFill>
                  <a:srgbClr val="0070C0"/>
                </a:solidFill>
                <a:latin typeface="Consolas"/>
                <a:ea typeface="Consolas"/>
                <a:cs typeface="Consolas"/>
                <a:sym typeface="Consolas"/>
              </a:rPr>
              <a:t>Comparable</a:t>
            </a:r>
            <a:r>
              <a:rPr lang="en" sz="2000">
                <a:solidFill>
                  <a:srgbClr val="292934"/>
                </a:solidFill>
                <a:latin typeface="Calibri"/>
                <a:ea typeface="Calibri"/>
                <a:cs typeface="Calibri"/>
                <a:sym typeface="Calibri"/>
              </a:rPr>
              <a:t> with itself and implements </a:t>
            </a:r>
            <a:r>
              <a:rPr lang="en" sz="2000">
                <a:solidFill>
                  <a:srgbClr val="0070C0"/>
                </a:solidFill>
                <a:latin typeface="Consolas"/>
                <a:ea typeface="Consolas"/>
                <a:cs typeface="Consolas"/>
                <a:sym typeface="Consolas"/>
              </a:rPr>
              <a:t>Cloneable</a:t>
            </a:r>
            <a:r>
              <a:rPr lang="en" sz="2000">
                <a:solidFill>
                  <a:srgbClr val="292934"/>
                </a:solidFill>
                <a:latin typeface="Calibri"/>
                <a:ea typeface="Calibri"/>
                <a:cs typeface="Calibri"/>
                <a:sym typeface="Calibri"/>
              </a:rPr>
              <a:t>, i.e. instances of this class are </a:t>
            </a:r>
            <a:r>
              <a:rPr lang="en" sz="2000">
                <a:solidFill>
                  <a:srgbClr val="0070C0"/>
                </a:solidFill>
                <a:latin typeface="Consolas"/>
                <a:ea typeface="Consolas"/>
                <a:cs typeface="Consolas"/>
                <a:sym typeface="Consolas"/>
              </a:rPr>
              <a:t>Comparable</a:t>
            </a:r>
            <a:r>
              <a:rPr lang="en" sz="2000">
                <a:solidFill>
                  <a:srgbClr val="292934"/>
                </a:solidFill>
                <a:latin typeface="Calibri"/>
                <a:ea typeface="Calibri"/>
                <a:cs typeface="Calibri"/>
                <a:sym typeface="Calibri"/>
              </a:rPr>
              <a:t> with each other and are </a:t>
            </a:r>
            <a:r>
              <a:rPr lang="en" sz="2000">
                <a:solidFill>
                  <a:srgbClr val="0070C0"/>
                </a:solidFill>
                <a:latin typeface="Consolas"/>
                <a:ea typeface="Consolas"/>
                <a:cs typeface="Consolas"/>
                <a:sym typeface="Consolas"/>
              </a:rPr>
              <a:t>Cloneable</a:t>
            </a:r>
            <a:r>
              <a:rPr lang="en" sz="2000">
                <a:solidFill>
                  <a:srgbClr val="292934"/>
                </a:solidFill>
                <a:latin typeface="Calibri"/>
                <a:ea typeface="Calibri"/>
                <a:cs typeface="Calibri"/>
                <a:sym typeface="Calibri"/>
              </a:rPr>
              <a:t> and the same is assumed of both parts of the </a:t>
            </a:r>
            <a:r>
              <a:rPr lang="en" sz="2000">
                <a:solidFill>
                  <a:srgbClr val="0070C0"/>
                </a:solidFill>
                <a:latin typeface="Consolas"/>
                <a:ea typeface="Consolas"/>
                <a:cs typeface="Consolas"/>
                <a:sym typeface="Consolas"/>
              </a:rPr>
              <a:t>Pair</a:t>
            </a:r>
            <a:r>
              <a:rPr lang="en" sz="2000">
                <a:solidFill>
                  <a:srgbClr val="292934"/>
                </a:solidFill>
                <a:latin typeface="Calibri"/>
                <a:ea typeface="Calibri"/>
                <a:cs typeface="Calibri"/>
                <a:sym typeface="Calibri"/>
              </a:rPr>
              <a:t>.     </a:t>
            </a:r>
            <a:endParaRPr sz="2000">
              <a:solidFill>
                <a:srgbClr val="292934"/>
              </a:solidFill>
              <a:latin typeface="Calibri"/>
              <a:ea typeface="Calibri"/>
              <a:cs typeface="Calibri"/>
              <a:sym typeface="Calibri"/>
            </a:endParaRPr>
          </a:p>
          <a:p>
            <a:pPr indent="0" lvl="0" marL="0" rtl="0" algn="l">
              <a:spcBef>
                <a:spcPts val="0"/>
              </a:spcBef>
              <a:spcAft>
                <a:spcPts val="1200"/>
              </a:spcAft>
              <a:buNone/>
            </a:pPr>
            <a:r>
              <a:t/>
            </a:r>
            <a:endParaRPr/>
          </a:p>
        </p:txBody>
      </p:sp>
      <p:sp>
        <p:nvSpPr>
          <p:cNvPr id="366" name="Google Shape;366;p49"/>
          <p:cNvSpPr txBox="1"/>
          <p:nvPr/>
        </p:nvSpPr>
        <p:spPr>
          <a:xfrm>
            <a:off x="615752" y="1501552"/>
            <a:ext cx="6843600" cy="3078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onsolas"/>
              <a:buNone/>
            </a:pPr>
            <a:r>
              <a:rPr b="0" i="0" lang="en" sz="1400" u="none" cap="none" strike="noStrike">
                <a:solidFill>
                  <a:srgbClr val="000000"/>
                </a:solidFill>
                <a:highlight>
                  <a:srgbClr val="E8F2FE"/>
                </a:highlight>
                <a:latin typeface="Consolas"/>
                <a:ea typeface="Consolas"/>
                <a:cs typeface="Consolas"/>
                <a:sym typeface="Consolas"/>
              </a:rPr>
              <a:t>&lt;TypeParameter </a:t>
            </a:r>
            <a:r>
              <a:rPr b="0" i="0" lang="en" sz="1400" u="none" cap="none" strike="noStrike">
                <a:solidFill>
                  <a:srgbClr val="7F0055"/>
                </a:solidFill>
                <a:highlight>
                  <a:srgbClr val="E8F2FE"/>
                </a:highlight>
                <a:latin typeface="Consolas"/>
                <a:ea typeface="Consolas"/>
                <a:cs typeface="Consolas"/>
                <a:sym typeface="Consolas"/>
              </a:rPr>
              <a:t>extends</a:t>
            </a:r>
            <a:r>
              <a:rPr b="0" i="0" lang="en" sz="1400" u="none" cap="none" strike="noStrike">
                <a:solidFill>
                  <a:srgbClr val="000000"/>
                </a:solidFill>
                <a:highlight>
                  <a:srgbClr val="E8F2FE"/>
                </a:highlight>
                <a:latin typeface="Consolas"/>
                <a:ea typeface="Consolas"/>
                <a:cs typeface="Consolas"/>
                <a:sym typeface="Consolas"/>
              </a:rPr>
              <a:t> AClass &amp; AnInterface1 &amp; ... &amp; AnInterface</a:t>
            </a:r>
            <a:r>
              <a:rPr b="0" i="0" lang="en" sz="1400" u="none" cap="none" strike="noStrike">
                <a:solidFill>
                  <a:srgbClr val="0000C0"/>
                </a:solidFill>
                <a:highlight>
                  <a:srgbClr val="E8F2FE"/>
                </a:highlight>
                <a:latin typeface="Consolas"/>
                <a:ea typeface="Consolas"/>
                <a:cs typeface="Consolas"/>
                <a:sym typeface="Consolas"/>
              </a:rPr>
              <a:t>N</a:t>
            </a:r>
            <a:r>
              <a:rPr b="0" i="0" lang="en" sz="1400" u="none" cap="none" strike="noStrike">
                <a:solidFill>
                  <a:srgbClr val="292934"/>
                </a:solidFill>
                <a:highlight>
                  <a:srgbClr val="E8F2FE"/>
                </a:highlight>
                <a:latin typeface="Consolas"/>
                <a:ea typeface="Consolas"/>
                <a:cs typeface="Consolas"/>
                <a:sym typeface="Consolas"/>
              </a:rPr>
              <a:t>&gt;</a:t>
            </a:r>
            <a:r>
              <a:rPr b="0" i="0" lang="en" sz="1400" u="none" cap="none" strike="noStrike">
                <a:solidFill>
                  <a:srgbClr val="000000"/>
                </a:solidFill>
                <a:highlight>
                  <a:srgbClr val="E8F2FE"/>
                </a:highlight>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p:txBody>
      </p:sp>
      <p:sp>
        <p:nvSpPr>
          <p:cNvPr id="367" name="Google Shape;367;p49"/>
          <p:cNvSpPr txBox="1"/>
          <p:nvPr/>
        </p:nvSpPr>
        <p:spPr>
          <a:xfrm>
            <a:off x="768151" y="2712040"/>
            <a:ext cx="6147900" cy="7389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onsolas"/>
              <a:buNone/>
            </a:pP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7F0055"/>
                </a:solidFill>
                <a:latin typeface="Consolas"/>
                <a:ea typeface="Consolas"/>
                <a:cs typeface="Consolas"/>
                <a:sym typeface="Consolas"/>
              </a:rPr>
              <a:t>class</a:t>
            </a:r>
            <a:r>
              <a:rPr b="0" i="0" lang="en" sz="1400" u="none" cap="none" strike="noStrike">
                <a:solidFill>
                  <a:srgbClr val="000000"/>
                </a:solidFill>
                <a:latin typeface="Consolas"/>
                <a:ea typeface="Consolas"/>
                <a:cs typeface="Consolas"/>
                <a:sym typeface="Consolas"/>
              </a:rPr>
              <a:t> Pair&lt;A </a:t>
            </a:r>
            <a:r>
              <a:rPr b="0" i="0" lang="en" sz="1400" u="none" cap="none" strike="noStrike">
                <a:solidFill>
                  <a:srgbClr val="7F0055"/>
                </a:solidFill>
                <a:latin typeface="Consolas"/>
                <a:ea typeface="Consolas"/>
                <a:cs typeface="Consolas"/>
                <a:sym typeface="Consolas"/>
              </a:rPr>
              <a:t>extends</a:t>
            </a:r>
            <a:r>
              <a:rPr b="0" i="0" lang="en" sz="1400" u="none" cap="none" strike="noStrike">
                <a:solidFill>
                  <a:srgbClr val="000000"/>
                </a:solidFill>
                <a:latin typeface="Consolas"/>
                <a:ea typeface="Consolas"/>
                <a:cs typeface="Consolas"/>
                <a:sym typeface="Consolas"/>
              </a:rPr>
              <a:t> Comparable&lt;A&gt; &amp; Cloneable ,  </a:t>
            </a:r>
            <a:endParaRPr/>
          </a:p>
          <a:p>
            <a:pPr indent="0" lvl="0" marL="0" marR="0" rtl="0" algn="l">
              <a:lnSpc>
                <a:spcPct val="100000"/>
              </a:lnSpc>
              <a:spcBef>
                <a:spcPts val="0"/>
              </a:spcBef>
              <a:spcAft>
                <a:spcPts val="0"/>
              </a:spcAft>
              <a:buClr>
                <a:srgbClr val="000000"/>
              </a:buClr>
              <a:buSzPts val="1400"/>
              <a:buFont typeface="Consolas"/>
              <a:buNone/>
            </a:pPr>
            <a:r>
              <a:rPr b="0" i="0" lang="en" sz="1400" u="none" cap="none" strike="noStrike">
                <a:solidFill>
                  <a:srgbClr val="000000"/>
                </a:solidFill>
                <a:latin typeface="Consolas"/>
                <a:ea typeface="Consolas"/>
                <a:cs typeface="Consolas"/>
                <a:sym typeface="Consolas"/>
              </a:rPr>
              <a:t>            B </a:t>
            </a:r>
            <a:r>
              <a:rPr b="0" i="0" lang="en" sz="1400" u="none" cap="none" strike="noStrike">
                <a:solidFill>
                  <a:srgbClr val="7F0055"/>
                </a:solidFill>
                <a:latin typeface="Consolas"/>
                <a:ea typeface="Consolas"/>
                <a:cs typeface="Consolas"/>
                <a:sym typeface="Consolas"/>
              </a:rPr>
              <a:t>extends</a:t>
            </a:r>
            <a:r>
              <a:rPr b="0" i="0" lang="en" sz="1400" u="none" cap="none" strike="noStrike">
                <a:solidFill>
                  <a:srgbClr val="000000"/>
                </a:solidFill>
                <a:latin typeface="Consolas"/>
                <a:ea typeface="Consolas"/>
                <a:cs typeface="Consolas"/>
                <a:sym typeface="Consolas"/>
              </a:rPr>
              <a:t> Comparable&lt;B&gt; &amp; Cloneable &gt;  </a:t>
            </a:r>
            <a:endParaRPr/>
          </a:p>
          <a:p>
            <a:pPr indent="0" lvl="0" marL="0" marR="0" rtl="0" algn="l">
              <a:lnSpc>
                <a:spcPct val="100000"/>
              </a:lnSpc>
              <a:spcBef>
                <a:spcPts val="0"/>
              </a:spcBef>
              <a:spcAft>
                <a:spcPts val="0"/>
              </a:spcAft>
              <a:buClr>
                <a:srgbClr val="000000"/>
              </a:buClr>
              <a:buSzPts val="1400"/>
              <a:buFont typeface="Consolas"/>
              <a:buNone/>
            </a:pP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7F0055"/>
                </a:solidFill>
                <a:latin typeface="Consolas"/>
                <a:ea typeface="Consolas"/>
                <a:cs typeface="Consolas"/>
                <a:sym typeface="Consolas"/>
              </a:rPr>
              <a:t>implements</a:t>
            </a:r>
            <a:r>
              <a:rPr b="0" i="0" lang="en" sz="1400" u="none" cap="none" strike="noStrike">
                <a:solidFill>
                  <a:srgbClr val="000000"/>
                </a:solidFill>
                <a:latin typeface="Consolas"/>
                <a:ea typeface="Consolas"/>
                <a:cs typeface="Consolas"/>
                <a:sym typeface="Consolas"/>
              </a:rPr>
              <a:t> Comparable&lt;Pair&lt;A,B&gt;&gt;, Cloneable { ...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Generics: parameter types, interesting cases</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73" name="Google Shape;373;p50"/>
          <p:cNvSpPr txBox="1"/>
          <p:nvPr>
            <p:ph idx="1" type="body"/>
          </p:nvPr>
        </p:nvSpPr>
        <p:spPr>
          <a:xfrm>
            <a:off x="616500" y="840934"/>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7F0055"/>
              </a:buClr>
              <a:buSzPts val="1100"/>
              <a:buFont typeface="Consolas"/>
              <a:buNone/>
            </a:pPr>
            <a:r>
              <a:rPr lang="en" sz="1100">
                <a:solidFill>
                  <a:srgbClr val="7F0055"/>
                </a:solidFill>
                <a:latin typeface="Consolas"/>
                <a:ea typeface="Consolas"/>
                <a:cs typeface="Consolas"/>
                <a:sym typeface="Consolas"/>
              </a:rPr>
              <a:t>class</a:t>
            </a:r>
            <a:r>
              <a:rPr lang="en" sz="1100">
                <a:solidFill>
                  <a:srgbClr val="000000"/>
                </a:solidFill>
                <a:latin typeface="Consolas"/>
                <a:ea typeface="Consolas"/>
                <a:cs typeface="Consolas"/>
                <a:sym typeface="Consolas"/>
              </a:rPr>
              <a:t> PairUtil {</a:t>
            </a:r>
            <a:endParaRPr sz="1100">
              <a:solidFill>
                <a:srgbClr val="292934"/>
              </a:solidFill>
              <a:latin typeface="Consolas"/>
              <a:ea typeface="Consolas"/>
              <a:cs typeface="Consolas"/>
              <a:sym typeface="Consolas"/>
            </a:endParaRPr>
          </a:p>
          <a:p>
            <a:pPr indent="0" lvl="0" marL="0" rtl="0" algn="l">
              <a:lnSpc>
                <a:spcPct val="100000"/>
              </a:lnSpc>
              <a:spcBef>
                <a:spcPts val="0"/>
              </a:spcBef>
              <a:spcAft>
                <a:spcPts val="0"/>
              </a:spcAft>
              <a:buClr>
                <a:srgbClr val="7F0055"/>
              </a:buClr>
              <a:buSzPts val="1100"/>
              <a:buFont typeface="Consolas"/>
              <a:buNone/>
            </a:pPr>
            <a:r>
              <a:rPr lang="en" sz="1100">
                <a:solidFill>
                  <a:srgbClr val="7F0055"/>
                </a:solidFill>
                <a:latin typeface="Consolas"/>
                <a:ea typeface="Consolas"/>
                <a:cs typeface="Consolas"/>
                <a:sym typeface="Consolas"/>
              </a:rPr>
              <a:t>  public</a:t>
            </a:r>
            <a:r>
              <a:rPr lang="en" sz="1100">
                <a:solidFill>
                  <a:srgbClr val="000000"/>
                </a:solidFill>
                <a:latin typeface="Consolas"/>
                <a:ea typeface="Consolas"/>
                <a:cs typeface="Consolas"/>
                <a:sym typeface="Consolas"/>
              </a:rPr>
              <a:t> </a:t>
            </a:r>
            <a:r>
              <a:rPr lang="en" sz="1100">
                <a:solidFill>
                  <a:srgbClr val="7F0055"/>
                </a:solidFill>
                <a:latin typeface="Consolas"/>
                <a:ea typeface="Consolas"/>
                <a:cs typeface="Consolas"/>
                <a:sym typeface="Consolas"/>
              </a:rPr>
              <a:t>static</a:t>
            </a:r>
            <a:r>
              <a:rPr lang="en" sz="1100">
                <a:solidFill>
                  <a:srgbClr val="000000"/>
                </a:solidFill>
                <a:latin typeface="Consolas"/>
                <a:ea typeface="Consolas"/>
                <a:cs typeface="Consolas"/>
                <a:sym typeface="Consolas"/>
              </a:rPr>
              <a:t> &lt;A </a:t>
            </a:r>
            <a:r>
              <a:rPr lang="en" sz="1100">
                <a:solidFill>
                  <a:srgbClr val="7F0055"/>
                </a:solidFill>
                <a:latin typeface="Consolas"/>
                <a:ea typeface="Consolas"/>
                <a:cs typeface="Consolas"/>
                <a:sym typeface="Consolas"/>
              </a:rPr>
              <a:t>extends</a:t>
            </a:r>
            <a:r>
              <a:rPr lang="en" sz="1100">
                <a:solidFill>
                  <a:srgbClr val="000000"/>
                </a:solidFill>
                <a:latin typeface="Consolas"/>
                <a:ea typeface="Consolas"/>
                <a:cs typeface="Consolas"/>
                <a:sym typeface="Consolas"/>
              </a:rPr>
              <a:t> Number, B </a:t>
            </a:r>
            <a:r>
              <a:rPr lang="en" sz="1100">
                <a:solidFill>
                  <a:srgbClr val="7F0055"/>
                </a:solidFill>
                <a:latin typeface="Consolas"/>
                <a:ea typeface="Consolas"/>
                <a:cs typeface="Consolas"/>
                <a:sym typeface="Consolas"/>
              </a:rPr>
              <a:t>extends</a:t>
            </a:r>
            <a:r>
              <a:rPr lang="en" sz="1100">
                <a:solidFill>
                  <a:srgbClr val="000000"/>
                </a:solidFill>
                <a:latin typeface="Consolas"/>
                <a:ea typeface="Consolas"/>
                <a:cs typeface="Consolas"/>
                <a:sym typeface="Consolas"/>
              </a:rPr>
              <a:t> Number&gt; </a:t>
            </a:r>
            <a:r>
              <a:rPr lang="en" sz="1100">
                <a:solidFill>
                  <a:srgbClr val="7F0055"/>
                </a:solidFill>
                <a:latin typeface="Consolas"/>
                <a:ea typeface="Consolas"/>
                <a:cs typeface="Consolas"/>
                <a:sym typeface="Consolas"/>
              </a:rPr>
              <a:t>double</a:t>
            </a:r>
            <a:r>
              <a:rPr lang="en" sz="1100">
                <a:solidFill>
                  <a:srgbClr val="000000"/>
                </a:solidFill>
                <a:latin typeface="Consolas"/>
                <a:ea typeface="Consolas"/>
                <a:cs typeface="Consolas"/>
                <a:sym typeface="Consolas"/>
              </a:rPr>
              <a:t> add(Pair&lt;A, B&gt; </a:t>
            </a:r>
            <a:r>
              <a:rPr lang="en" sz="1100">
                <a:solidFill>
                  <a:srgbClr val="6A3E3E"/>
                </a:solidFill>
                <a:latin typeface="Consolas"/>
                <a:ea typeface="Consolas"/>
                <a:cs typeface="Consolas"/>
                <a:sym typeface="Consolas"/>
              </a:rPr>
              <a:t>p</a:t>
            </a:r>
            <a:r>
              <a:rPr lang="en" sz="1100">
                <a:solidFill>
                  <a:srgbClr val="000000"/>
                </a:solidFill>
                <a:latin typeface="Consolas"/>
                <a:ea typeface="Consolas"/>
                <a:cs typeface="Consolas"/>
                <a:sym typeface="Consolas"/>
              </a:rPr>
              <a:t>) {</a:t>
            </a:r>
            <a:endParaRPr sz="1400">
              <a:solidFill>
                <a:srgbClr val="000000"/>
              </a:solidFill>
            </a:endParaRPr>
          </a:p>
          <a:p>
            <a:pPr indent="0" lvl="0" marL="0" rtl="0" algn="l">
              <a:lnSpc>
                <a:spcPct val="100000"/>
              </a:lnSpc>
              <a:spcBef>
                <a:spcPts val="0"/>
              </a:spcBef>
              <a:spcAft>
                <a:spcPts val="0"/>
              </a:spcAft>
              <a:buClr>
                <a:srgbClr val="7F0055"/>
              </a:buClr>
              <a:buSzPts val="1100"/>
              <a:buFont typeface="Consolas"/>
              <a:buNone/>
            </a:pPr>
            <a:r>
              <a:rPr lang="en" sz="1100">
                <a:solidFill>
                  <a:srgbClr val="7F0055"/>
                </a:solidFill>
                <a:latin typeface="Consolas"/>
                <a:ea typeface="Consolas"/>
                <a:cs typeface="Consolas"/>
                <a:sym typeface="Consolas"/>
              </a:rPr>
              <a:t>    return</a:t>
            </a:r>
            <a:r>
              <a:rPr lang="en" sz="1100">
                <a:solidFill>
                  <a:srgbClr val="000000"/>
                </a:solidFill>
                <a:latin typeface="Consolas"/>
                <a:ea typeface="Consolas"/>
                <a:cs typeface="Consolas"/>
                <a:sym typeface="Consolas"/>
              </a:rPr>
              <a:t> </a:t>
            </a:r>
            <a:r>
              <a:rPr lang="en" sz="1100">
                <a:solidFill>
                  <a:srgbClr val="6A3E3E"/>
                </a:solidFill>
                <a:latin typeface="Consolas"/>
                <a:ea typeface="Consolas"/>
                <a:cs typeface="Consolas"/>
                <a:sym typeface="Consolas"/>
              </a:rPr>
              <a:t>p</a:t>
            </a:r>
            <a:r>
              <a:rPr lang="en" sz="1100">
                <a:solidFill>
                  <a:srgbClr val="000000"/>
                </a:solidFill>
                <a:latin typeface="Consolas"/>
                <a:ea typeface="Consolas"/>
                <a:cs typeface="Consolas"/>
                <a:sym typeface="Consolas"/>
              </a:rPr>
              <a:t>.getFirst().doubleValue() + </a:t>
            </a:r>
            <a:r>
              <a:rPr lang="en" sz="1100">
                <a:solidFill>
                  <a:srgbClr val="6A3E3E"/>
                </a:solidFill>
                <a:latin typeface="Consolas"/>
                <a:ea typeface="Consolas"/>
                <a:cs typeface="Consolas"/>
                <a:sym typeface="Consolas"/>
              </a:rPr>
              <a:t>p</a:t>
            </a:r>
            <a:r>
              <a:rPr lang="en" sz="1100">
                <a:solidFill>
                  <a:srgbClr val="000000"/>
                </a:solidFill>
                <a:latin typeface="Consolas"/>
                <a:ea typeface="Consolas"/>
                <a:cs typeface="Consolas"/>
                <a:sym typeface="Consolas"/>
              </a:rPr>
              <a:t>.getSecond().doubleValue();</a:t>
            </a:r>
            <a:endParaRPr sz="1400">
              <a:solidFill>
                <a:srgbClr val="000000"/>
              </a:solidFill>
            </a:endParaRPr>
          </a:p>
          <a:p>
            <a:pPr indent="0" lvl="0" marL="0" rtl="0" algn="l">
              <a:lnSpc>
                <a:spcPct val="100000"/>
              </a:lnSpc>
              <a:spcBef>
                <a:spcPts val="0"/>
              </a:spcBef>
              <a:spcAft>
                <a:spcPts val="0"/>
              </a:spcAft>
              <a:buClr>
                <a:srgbClr val="000000"/>
              </a:buClr>
              <a:buSzPts val="1100"/>
              <a:buFont typeface="Consolas"/>
              <a:buNone/>
            </a:pP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rgbClr val="292934"/>
              </a:buClr>
              <a:buSzPts val="1100"/>
              <a:buFont typeface="Times"/>
              <a:buNone/>
            </a:pPr>
            <a:r>
              <a:t/>
            </a:r>
            <a:endParaRPr sz="1100">
              <a:solidFill>
                <a:srgbClr val="292934"/>
              </a:solidFill>
              <a:latin typeface="Consolas"/>
              <a:ea typeface="Consolas"/>
              <a:cs typeface="Consolas"/>
              <a:sym typeface="Consolas"/>
            </a:endParaRPr>
          </a:p>
          <a:p>
            <a:pPr indent="0" lvl="0" marL="0" rtl="0" algn="l">
              <a:lnSpc>
                <a:spcPct val="100000"/>
              </a:lnSpc>
              <a:spcBef>
                <a:spcPts val="0"/>
              </a:spcBef>
              <a:spcAft>
                <a:spcPts val="0"/>
              </a:spcAft>
              <a:buClr>
                <a:srgbClr val="7F0055"/>
              </a:buClr>
              <a:buSzPts val="1100"/>
              <a:buFont typeface="Consolas"/>
              <a:buNone/>
            </a:pPr>
            <a:r>
              <a:rPr lang="en" sz="1100">
                <a:solidFill>
                  <a:srgbClr val="7F0055"/>
                </a:solidFill>
                <a:latin typeface="Consolas"/>
                <a:ea typeface="Consolas"/>
                <a:cs typeface="Consolas"/>
                <a:sym typeface="Consolas"/>
              </a:rPr>
              <a:t>  public</a:t>
            </a:r>
            <a:r>
              <a:rPr lang="en" sz="1100">
                <a:solidFill>
                  <a:srgbClr val="000000"/>
                </a:solidFill>
                <a:latin typeface="Consolas"/>
                <a:ea typeface="Consolas"/>
                <a:cs typeface="Consolas"/>
                <a:sym typeface="Consolas"/>
              </a:rPr>
              <a:t> </a:t>
            </a:r>
            <a:r>
              <a:rPr lang="en" sz="1100">
                <a:solidFill>
                  <a:srgbClr val="7F0055"/>
                </a:solidFill>
                <a:latin typeface="Consolas"/>
                <a:ea typeface="Consolas"/>
                <a:cs typeface="Consolas"/>
                <a:sym typeface="Consolas"/>
              </a:rPr>
              <a:t>static</a:t>
            </a:r>
            <a:r>
              <a:rPr lang="en" sz="1100">
                <a:solidFill>
                  <a:srgbClr val="000000"/>
                </a:solidFill>
                <a:latin typeface="Consolas"/>
                <a:ea typeface="Consolas"/>
                <a:cs typeface="Consolas"/>
                <a:sym typeface="Consolas"/>
              </a:rPr>
              <a:t> &lt;A, B&gt; Pair&lt;B, A&gt; swap(Pair&lt;A, B&gt; </a:t>
            </a:r>
            <a:r>
              <a:rPr lang="en" sz="1100">
                <a:solidFill>
                  <a:srgbClr val="6A3E3E"/>
                </a:solidFill>
                <a:latin typeface="Consolas"/>
                <a:ea typeface="Consolas"/>
                <a:cs typeface="Consolas"/>
                <a:sym typeface="Consolas"/>
              </a:rPr>
              <a:t>p</a:t>
            </a:r>
            <a:r>
              <a:rPr lang="en" sz="1100">
                <a:solidFill>
                  <a:srgbClr val="000000"/>
                </a:solidFill>
                <a:latin typeface="Consolas"/>
                <a:ea typeface="Consolas"/>
                <a:cs typeface="Consolas"/>
                <a:sym typeface="Consolas"/>
              </a:rPr>
              <a:t>) {</a:t>
            </a:r>
            <a:endParaRPr sz="1400">
              <a:solidFill>
                <a:srgbClr val="000000"/>
              </a:solidFill>
            </a:endParaRPr>
          </a:p>
          <a:p>
            <a:pPr indent="0" lvl="0" marL="0" rtl="0" algn="l">
              <a:lnSpc>
                <a:spcPct val="100000"/>
              </a:lnSpc>
              <a:spcBef>
                <a:spcPts val="0"/>
              </a:spcBef>
              <a:spcAft>
                <a:spcPts val="0"/>
              </a:spcAft>
              <a:buClr>
                <a:srgbClr val="000000"/>
              </a:buClr>
              <a:buSzPts val="1100"/>
              <a:buFont typeface="Consolas"/>
              <a:buNone/>
            </a:pPr>
            <a:r>
              <a:rPr lang="en" sz="1100">
                <a:solidFill>
                  <a:srgbClr val="000000"/>
                </a:solidFill>
                <a:latin typeface="Consolas"/>
                <a:ea typeface="Consolas"/>
                <a:cs typeface="Consolas"/>
                <a:sym typeface="Consolas"/>
              </a:rPr>
              <a:t>    A </a:t>
            </a:r>
            <a:r>
              <a:rPr lang="en" sz="1100">
                <a:solidFill>
                  <a:srgbClr val="6A3E3E"/>
                </a:solidFill>
                <a:latin typeface="Consolas"/>
                <a:ea typeface="Consolas"/>
                <a:cs typeface="Consolas"/>
                <a:sym typeface="Consolas"/>
              </a:rPr>
              <a:t>first</a:t>
            </a:r>
            <a:r>
              <a:rPr lang="en" sz="1100">
                <a:solidFill>
                  <a:srgbClr val="000000"/>
                </a:solidFill>
                <a:latin typeface="Consolas"/>
                <a:ea typeface="Consolas"/>
                <a:cs typeface="Consolas"/>
                <a:sym typeface="Consolas"/>
              </a:rPr>
              <a:t> = </a:t>
            </a:r>
            <a:r>
              <a:rPr lang="en" sz="1100">
                <a:solidFill>
                  <a:srgbClr val="6A3E3E"/>
                </a:solidFill>
                <a:latin typeface="Consolas"/>
                <a:ea typeface="Consolas"/>
                <a:cs typeface="Consolas"/>
                <a:sym typeface="Consolas"/>
              </a:rPr>
              <a:t>p</a:t>
            </a:r>
            <a:r>
              <a:rPr lang="en" sz="1100">
                <a:solidFill>
                  <a:srgbClr val="000000"/>
                </a:solidFill>
                <a:latin typeface="Consolas"/>
                <a:ea typeface="Consolas"/>
                <a:cs typeface="Consolas"/>
                <a:sym typeface="Consolas"/>
              </a:rPr>
              <a:t>.getFirst();</a:t>
            </a:r>
            <a:endParaRPr sz="1400">
              <a:solidFill>
                <a:srgbClr val="000000"/>
              </a:solidFill>
            </a:endParaRPr>
          </a:p>
          <a:p>
            <a:pPr indent="0" lvl="0" marL="0" rtl="0" algn="l">
              <a:lnSpc>
                <a:spcPct val="100000"/>
              </a:lnSpc>
              <a:spcBef>
                <a:spcPts val="0"/>
              </a:spcBef>
              <a:spcAft>
                <a:spcPts val="0"/>
              </a:spcAft>
              <a:buClr>
                <a:srgbClr val="000000"/>
              </a:buClr>
              <a:buSzPts val="1100"/>
              <a:buFont typeface="Consolas"/>
              <a:buNone/>
            </a:pPr>
            <a:r>
              <a:rPr lang="en" sz="1100">
                <a:solidFill>
                  <a:srgbClr val="000000"/>
                </a:solidFill>
                <a:latin typeface="Consolas"/>
                <a:ea typeface="Consolas"/>
                <a:cs typeface="Consolas"/>
                <a:sym typeface="Consolas"/>
              </a:rPr>
              <a:t>    B </a:t>
            </a:r>
            <a:r>
              <a:rPr lang="en" sz="1100">
                <a:solidFill>
                  <a:srgbClr val="6A3E3E"/>
                </a:solidFill>
                <a:latin typeface="Consolas"/>
                <a:ea typeface="Consolas"/>
                <a:cs typeface="Consolas"/>
                <a:sym typeface="Consolas"/>
              </a:rPr>
              <a:t>second</a:t>
            </a:r>
            <a:r>
              <a:rPr lang="en" sz="1100">
                <a:solidFill>
                  <a:srgbClr val="000000"/>
                </a:solidFill>
                <a:latin typeface="Consolas"/>
                <a:ea typeface="Consolas"/>
                <a:cs typeface="Consolas"/>
                <a:sym typeface="Consolas"/>
              </a:rPr>
              <a:t> = </a:t>
            </a:r>
            <a:r>
              <a:rPr lang="en" sz="1100">
                <a:solidFill>
                  <a:srgbClr val="6A3E3E"/>
                </a:solidFill>
                <a:latin typeface="Consolas"/>
                <a:ea typeface="Consolas"/>
                <a:cs typeface="Consolas"/>
                <a:sym typeface="Consolas"/>
              </a:rPr>
              <a:t>p</a:t>
            </a:r>
            <a:r>
              <a:rPr lang="en" sz="1100">
                <a:solidFill>
                  <a:srgbClr val="000000"/>
                </a:solidFill>
                <a:latin typeface="Consolas"/>
                <a:ea typeface="Consolas"/>
                <a:cs typeface="Consolas"/>
                <a:sym typeface="Consolas"/>
              </a:rPr>
              <a:t>.getSecond();</a:t>
            </a:r>
            <a:endParaRPr sz="1400">
              <a:solidFill>
                <a:srgbClr val="000000"/>
              </a:solidFill>
            </a:endParaRPr>
          </a:p>
          <a:p>
            <a:pPr indent="0" lvl="0" marL="0" rtl="0" algn="l">
              <a:lnSpc>
                <a:spcPct val="100000"/>
              </a:lnSpc>
              <a:spcBef>
                <a:spcPts val="0"/>
              </a:spcBef>
              <a:spcAft>
                <a:spcPts val="0"/>
              </a:spcAft>
              <a:buClr>
                <a:srgbClr val="7F0055"/>
              </a:buClr>
              <a:buSzPts val="1100"/>
              <a:buFont typeface="Consolas"/>
              <a:buNone/>
            </a:pPr>
            <a:r>
              <a:rPr lang="en" sz="1100">
                <a:solidFill>
                  <a:srgbClr val="7F0055"/>
                </a:solidFill>
                <a:latin typeface="Consolas"/>
                <a:ea typeface="Consolas"/>
                <a:cs typeface="Consolas"/>
                <a:sym typeface="Consolas"/>
              </a:rPr>
              <a:t>    return</a:t>
            </a:r>
            <a:r>
              <a:rPr lang="en" sz="1100">
                <a:solidFill>
                  <a:srgbClr val="000000"/>
                </a:solidFill>
                <a:latin typeface="Consolas"/>
                <a:ea typeface="Consolas"/>
                <a:cs typeface="Consolas"/>
                <a:sym typeface="Consolas"/>
              </a:rPr>
              <a:t> </a:t>
            </a:r>
            <a:r>
              <a:rPr lang="en" sz="1100">
                <a:solidFill>
                  <a:srgbClr val="7F0055"/>
                </a:solidFill>
                <a:latin typeface="Consolas"/>
                <a:ea typeface="Consolas"/>
                <a:cs typeface="Consolas"/>
                <a:sym typeface="Consolas"/>
              </a:rPr>
              <a:t>new</a:t>
            </a:r>
            <a:r>
              <a:rPr lang="en" sz="1100">
                <a:solidFill>
                  <a:srgbClr val="000000"/>
                </a:solidFill>
                <a:latin typeface="Consolas"/>
                <a:ea typeface="Consolas"/>
                <a:cs typeface="Consolas"/>
                <a:sym typeface="Consolas"/>
              </a:rPr>
              <a:t> Pair&lt;B, A&gt;(</a:t>
            </a:r>
            <a:r>
              <a:rPr lang="en" sz="1100">
                <a:solidFill>
                  <a:srgbClr val="6A3E3E"/>
                </a:solidFill>
                <a:latin typeface="Consolas"/>
                <a:ea typeface="Consolas"/>
                <a:cs typeface="Consolas"/>
                <a:sym typeface="Consolas"/>
              </a:rPr>
              <a:t>second</a:t>
            </a:r>
            <a:r>
              <a:rPr lang="en" sz="1100">
                <a:solidFill>
                  <a:srgbClr val="000000"/>
                </a:solidFill>
                <a:latin typeface="Consolas"/>
                <a:ea typeface="Consolas"/>
                <a:cs typeface="Consolas"/>
                <a:sym typeface="Consolas"/>
              </a:rPr>
              <a:t>, </a:t>
            </a:r>
            <a:r>
              <a:rPr lang="en" sz="1100">
                <a:solidFill>
                  <a:srgbClr val="6A3E3E"/>
                </a:solidFill>
                <a:latin typeface="Consolas"/>
                <a:ea typeface="Consolas"/>
                <a:cs typeface="Consolas"/>
                <a:sym typeface="Consolas"/>
              </a:rPr>
              <a:t>first</a:t>
            </a:r>
            <a:r>
              <a:rPr lang="en" sz="1100">
                <a:solidFill>
                  <a:srgbClr val="000000"/>
                </a:solidFill>
                <a:latin typeface="Consolas"/>
                <a:ea typeface="Consolas"/>
                <a:cs typeface="Consolas"/>
                <a:sym typeface="Consolas"/>
              </a:rPr>
              <a:t>);</a:t>
            </a:r>
            <a:endParaRPr sz="1400">
              <a:solidFill>
                <a:srgbClr val="000000"/>
              </a:solidFill>
            </a:endParaRPr>
          </a:p>
          <a:p>
            <a:pPr indent="0" lvl="0" marL="0" rtl="0" algn="l">
              <a:lnSpc>
                <a:spcPct val="100000"/>
              </a:lnSpc>
              <a:spcBef>
                <a:spcPts val="0"/>
              </a:spcBef>
              <a:spcAft>
                <a:spcPts val="0"/>
              </a:spcAft>
              <a:buClr>
                <a:srgbClr val="000000"/>
              </a:buClr>
              <a:buSzPts val="1100"/>
              <a:buFont typeface="Consolas"/>
              <a:buNone/>
            </a:pP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Consolas"/>
              <a:buNone/>
            </a:pPr>
            <a:r>
              <a:rPr lang="en"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spcBef>
                <a:spcPts val="0"/>
              </a:spcBef>
              <a:spcAft>
                <a:spcPts val="1200"/>
              </a:spcAft>
              <a:buNone/>
            </a:pPr>
            <a:r>
              <a:t/>
            </a:r>
            <a:endParaRPr/>
          </a:p>
        </p:txBody>
      </p:sp>
      <p:sp>
        <p:nvSpPr>
          <p:cNvPr id="374" name="Google Shape;374;p50"/>
          <p:cNvSpPr txBox="1"/>
          <p:nvPr/>
        </p:nvSpPr>
        <p:spPr>
          <a:xfrm>
            <a:off x="434250" y="2841100"/>
            <a:ext cx="8520600" cy="19395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125412" lvl="0" marL="182562" rtl="0" algn="l">
              <a:spcBef>
                <a:spcPts val="0"/>
              </a:spcBef>
              <a:spcAft>
                <a:spcPts val="0"/>
              </a:spcAft>
              <a:buClr>
                <a:srgbClr val="93A299"/>
              </a:buClr>
              <a:buSzPts val="1140"/>
              <a:buChar char="•"/>
            </a:pPr>
            <a:r>
              <a:rPr lang="en" sz="1500">
                <a:solidFill>
                  <a:srgbClr val="292934"/>
                </a:solidFill>
                <a:latin typeface="Calibri"/>
                <a:ea typeface="Calibri"/>
                <a:cs typeface="Calibri"/>
                <a:sym typeface="Calibri"/>
              </a:rPr>
              <a:t>In the </a:t>
            </a:r>
            <a:r>
              <a:rPr lang="en" sz="1500">
                <a:solidFill>
                  <a:srgbClr val="0070C0"/>
                </a:solidFill>
                <a:latin typeface="Consolas"/>
                <a:ea typeface="Consolas"/>
                <a:cs typeface="Consolas"/>
                <a:sym typeface="Consolas"/>
              </a:rPr>
              <a:t>add()</a:t>
            </a:r>
            <a:r>
              <a:rPr lang="en" sz="1500">
                <a:solidFill>
                  <a:srgbClr val="0070C0"/>
                </a:solidFill>
                <a:latin typeface="Calibri"/>
                <a:ea typeface="Calibri"/>
                <a:cs typeface="Calibri"/>
                <a:sym typeface="Calibri"/>
              </a:rPr>
              <a:t> </a:t>
            </a:r>
            <a:r>
              <a:rPr lang="en" sz="1500">
                <a:solidFill>
                  <a:srgbClr val="292934"/>
                </a:solidFill>
                <a:latin typeface="Calibri"/>
                <a:ea typeface="Calibri"/>
                <a:cs typeface="Calibri"/>
                <a:sym typeface="Calibri"/>
              </a:rPr>
              <a:t>method:</a:t>
            </a:r>
            <a:endParaRPr sz="1100">
              <a:solidFill>
                <a:srgbClr val="292934"/>
              </a:solidFill>
              <a:latin typeface="Calibri"/>
              <a:ea typeface="Calibri"/>
              <a:cs typeface="Calibri"/>
              <a:sym typeface="Calibri"/>
            </a:endParaRPr>
          </a:p>
          <a:p>
            <a:pPr indent="-125412" lvl="1" marL="457200" rtl="0" algn="l">
              <a:spcBef>
                <a:spcPts val="400"/>
              </a:spcBef>
              <a:spcAft>
                <a:spcPts val="0"/>
              </a:spcAft>
              <a:buClr>
                <a:srgbClr val="93A299"/>
              </a:buClr>
              <a:buSzPts val="800"/>
              <a:buChar char="•"/>
            </a:pPr>
            <a:r>
              <a:rPr lang="en" sz="1100">
                <a:solidFill>
                  <a:srgbClr val="292934"/>
                </a:solidFill>
                <a:latin typeface="Calibri"/>
                <a:ea typeface="Calibri"/>
                <a:cs typeface="Calibri"/>
                <a:sym typeface="Calibri"/>
              </a:rPr>
              <a:t>The method is generic over two type parameters </a:t>
            </a:r>
            <a:r>
              <a:rPr lang="en" sz="1100">
                <a:solidFill>
                  <a:srgbClr val="0070C0"/>
                </a:solidFill>
                <a:latin typeface="Consolas"/>
                <a:ea typeface="Consolas"/>
                <a:cs typeface="Consolas"/>
                <a:sym typeface="Consolas"/>
              </a:rPr>
              <a:t>A</a:t>
            </a:r>
            <a:r>
              <a:rPr lang="en" sz="1100">
                <a:solidFill>
                  <a:srgbClr val="292934"/>
                </a:solidFill>
                <a:latin typeface="Calibri"/>
                <a:ea typeface="Calibri"/>
                <a:cs typeface="Calibri"/>
                <a:sym typeface="Calibri"/>
              </a:rPr>
              <a:t> and </a:t>
            </a:r>
            <a:r>
              <a:rPr lang="en" sz="1100">
                <a:solidFill>
                  <a:srgbClr val="0070C0"/>
                </a:solidFill>
                <a:latin typeface="Consolas"/>
                <a:ea typeface="Consolas"/>
                <a:cs typeface="Consolas"/>
                <a:sym typeface="Consolas"/>
              </a:rPr>
              <a:t>B</a:t>
            </a:r>
            <a:r>
              <a:rPr lang="en" sz="1100">
                <a:solidFill>
                  <a:srgbClr val="292934"/>
                </a:solidFill>
                <a:latin typeface="Calibri"/>
                <a:ea typeface="Calibri"/>
                <a:cs typeface="Calibri"/>
                <a:sym typeface="Calibri"/>
              </a:rPr>
              <a:t>, which must be subclasses of </a:t>
            </a:r>
            <a:r>
              <a:rPr lang="en" sz="1100">
                <a:solidFill>
                  <a:srgbClr val="0070C0"/>
                </a:solidFill>
                <a:latin typeface="Consolas"/>
                <a:ea typeface="Consolas"/>
                <a:cs typeface="Consolas"/>
                <a:sym typeface="Consolas"/>
              </a:rPr>
              <a:t>Number</a:t>
            </a:r>
            <a:r>
              <a:rPr lang="en" sz="1100">
                <a:solidFill>
                  <a:srgbClr val="292934"/>
                </a:solidFill>
                <a:latin typeface="Calibri"/>
                <a:ea typeface="Calibri"/>
                <a:cs typeface="Calibri"/>
                <a:sym typeface="Calibri"/>
              </a:rPr>
              <a:t>, which allows to use </a:t>
            </a:r>
            <a:r>
              <a:rPr lang="en" sz="1100">
                <a:solidFill>
                  <a:srgbClr val="0070C0"/>
                </a:solidFill>
                <a:latin typeface="Consolas"/>
                <a:ea typeface="Consolas"/>
                <a:cs typeface="Consolas"/>
                <a:sym typeface="Consolas"/>
              </a:rPr>
              <a:t>doubleValue()</a:t>
            </a:r>
            <a:r>
              <a:rPr lang="en" sz="1100">
                <a:solidFill>
                  <a:srgbClr val="292934"/>
                </a:solidFill>
                <a:latin typeface="Calibri"/>
                <a:ea typeface="Calibri"/>
                <a:cs typeface="Calibri"/>
                <a:sym typeface="Calibri"/>
              </a:rPr>
              <a:t>. </a:t>
            </a:r>
            <a:endParaRPr sz="1100">
              <a:solidFill>
                <a:srgbClr val="292934"/>
              </a:solidFill>
              <a:latin typeface="Calibri"/>
              <a:ea typeface="Calibri"/>
              <a:cs typeface="Calibri"/>
              <a:sym typeface="Calibri"/>
            </a:endParaRPr>
          </a:p>
          <a:p>
            <a:pPr indent="-125412" lvl="1" marL="457200" rtl="0" algn="l">
              <a:spcBef>
                <a:spcPts val="400"/>
              </a:spcBef>
              <a:spcAft>
                <a:spcPts val="0"/>
              </a:spcAft>
              <a:buClr>
                <a:srgbClr val="93A299"/>
              </a:buClr>
              <a:buSzPts val="800"/>
              <a:buChar char="•"/>
            </a:pPr>
            <a:r>
              <a:rPr lang="en" sz="1100">
                <a:solidFill>
                  <a:srgbClr val="292934"/>
                </a:solidFill>
                <a:latin typeface="Calibri"/>
                <a:ea typeface="Calibri"/>
                <a:cs typeface="Calibri"/>
                <a:sym typeface="Calibri"/>
              </a:rPr>
              <a:t>The argument to the method is a </a:t>
            </a:r>
            <a:r>
              <a:rPr lang="en" sz="1100">
                <a:solidFill>
                  <a:srgbClr val="0070C0"/>
                </a:solidFill>
                <a:latin typeface="Consolas"/>
                <a:ea typeface="Consolas"/>
                <a:cs typeface="Consolas"/>
                <a:sym typeface="Consolas"/>
              </a:rPr>
              <a:t>Pair</a:t>
            </a:r>
            <a:r>
              <a:rPr lang="en" sz="1100">
                <a:solidFill>
                  <a:srgbClr val="292934"/>
                </a:solidFill>
                <a:latin typeface="Calibri"/>
                <a:ea typeface="Calibri"/>
                <a:cs typeface="Calibri"/>
                <a:sym typeface="Calibri"/>
              </a:rPr>
              <a:t>; the type arguments to that </a:t>
            </a:r>
            <a:r>
              <a:rPr lang="en" sz="1100">
                <a:solidFill>
                  <a:srgbClr val="0070C0"/>
                </a:solidFill>
                <a:latin typeface="Consolas"/>
                <a:ea typeface="Consolas"/>
                <a:cs typeface="Consolas"/>
                <a:sym typeface="Consolas"/>
              </a:rPr>
              <a:t>Pair</a:t>
            </a:r>
            <a:r>
              <a:rPr lang="en" sz="1100">
                <a:solidFill>
                  <a:srgbClr val="292934"/>
                </a:solidFill>
                <a:latin typeface="Calibri"/>
                <a:ea typeface="Calibri"/>
                <a:cs typeface="Calibri"/>
                <a:sym typeface="Calibri"/>
              </a:rPr>
              <a:t> are constrained by the type parameter bounds to </a:t>
            </a:r>
            <a:r>
              <a:rPr lang="en" sz="1100">
                <a:solidFill>
                  <a:srgbClr val="0070C0"/>
                </a:solidFill>
                <a:latin typeface="Consolas"/>
                <a:ea typeface="Consolas"/>
                <a:cs typeface="Consolas"/>
                <a:sym typeface="Consolas"/>
              </a:rPr>
              <a:t>add()</a:t>
            </a:r>
            <a:r>
              <a:rPr lang="en" sz="1100">
                <a:solidFill>
                  <a:srgbClr val="292934"/>
                </a:solidFill>
                <a:latin typeface="Calibri"/>
                <a:ea typeface="Calibri"/>
                <a:cs typeface="Calibri"/>
                <a:sym typeface="Calibri"/>
              </a:rPr>
              <a:t>.</a:t>
            </a:r>
            <a:endParaRPr sz="1100">
              <a:solidFill>
                <a:srgbClr val="292934"/>
              </a:solidFill>
              <a:latin typeface="Calibri"/>
              <a:ea typeface="Calibri"/>
              <a:cs typeface="Calibri"/>
              <a:sym typeface="Calibri"/>
            </a:endParaRPr>
          </a:p>
          <a:p>
            <a:pPr indent="0" lvl="0" marL="457200" rtl="0" algn="l">
              <a:spcBef>
                <a:spcPts val="400"/>
              </a:spcBef>
              <a:spcAft>
                <a:spcPts val="0"/>
              </a:spcAft>
              <a:buNone/>
            </a:pPr>
            <a:r>
              <a:t/>
            </a:r>
            <a:endParaRPr sz="1100">
              <a:solidFill>
                <a:srgbClr val="292934"/>
              </a:solidFill>
              <a:latin typeface="Calibri"/>
              <a:ea typeface="Calibri"/>
              <a:cs typeface="Calibri"/>
              <a:sym typeface="Calibri"/>
            </a:endParaRPr>
          </a:p>
          <a:p>
            <a:pPr indent="-125412" lvl="0" marL="182562" rtl="0" algn="l">
              <a:spcBef>
                <a:spcPts val="480"/>
              </a:spcBef>
              <a:spcAft>
                <a:spcPts val="0"/>
              </a:spcAft>
              <a:buClr>
                <a:srgbClr val="93A299"/>
              </a:buClr>
              <a:buSzPts val="1140"/>
              <a:buChar char="•"/>
            </a:pPr>
            <a:r>
              <a:rPr lang="en" sz="1500">
                <a:solidFill>
                  <a:srgbClr val="292934"/>
                </a:solidFill>
                <a:latin typeface="Calibri"/>
                <a:ea typeface="Calibri"/>
                <a:cs typeface="Calibri"/>
                <a:sym typeface="Calibri"/>
              </a:rPr>
              <a:t>In the </a:t>
            </a:r>
            <a:r>
              <a:rPr lang="en" sz="1500">
                <a:solidFill>
                  <a:srgbClr val="0070C0"/>
                </a:solidFill>
                <a:latin typeface="Consolas"/>
                <a:ea typeface="Consolas"/>
                <a:cs typeface="Consolas"/>
                <a:sym typeface="Consolas"/>
              </a:rPr>
              <a:t>swap()</a:t>
            </a:r>
            <a:r>
              <a:rPr lang="en" sz="1500">
                <a:solidFill>
                  <a:srgbClr val="0070C0"/>
                </a:solidFill>
                <a:latin typeface="Calibri"/>
                <a:ea typeface="Calibri"/>
                <a:cs typeface="Calibri"/>
                <a:sym typeface="Calibri"/>
              </a:rPr>
              <a:t> </a:t>
            </a:r>
            <a:r>
              <a:rPr lang="en" sz="1500">
                <a:solidFill>
                  <a:srgbClr val="292934"/>
                </a:solidFill>
                <a:latin typeface="Calibri"/>
                <a:ea typeface="Calibri"/>
                <a:cs typeface="Calibri"/>
                <a:sym typeface="Calibri"/>
              </a:rPr>
              <a:t>method:</a:t>
            </a:r>
            <a:endParaRPr sz="1100">
              <a:solidFill>
                <a:srgbClr val="292934"/>
              </a:solidFill>
              <a:latin typeface="Calibri"/>
              <a:ea typeface="Calibri"/>
              <a:cs typeface="Calibri"/>
              <a:sym typeface="Calibri"/>
            </a:endParaRPr>
          </a:p>
          <a:p>
            <a:pPr indent="-125412" lvl="1" marL="457200" rtl="0" algn="l">
              <a:spcBef>
                <a:spcPts val="400"/>
              </a:spcBef>
              <a:spcAft>
                <a:spcPts val="0"/>
              </a:spcAft>
              <a:buClr>
                <a:srgbClr val="93A299"/>
              </a:buClr>
              <a:buSzPts val="800"/>
              <a:buChar char="•"/>
            </a:pPr>
            <a:r>
              <a:rPr lang="en" sz="1100">
                <a:solidFill>
                  <a:srgbClr val="292934"/>
                </a:solidFill>
                <a:latin typeface="Calibri"/>
                <a:ea typeface="Calibri"/>
                <a:cs typeface="Calibri"/>
                <a:sym typeface="Calibri"/>
              </a:rPr>
              <a:t>The type parameters are used to define the return type, as well as the argument.</a:t>
            </a:r>
            <a:endParaRPr sz="1100">
              <a:solidFill>
                <a:srgbClr val="292934"/>
              </a:solidFill>
              <a:latin typeface="Calibri"/>
              <a:ea typeface="Calibri"/>
              <a:cs typeface="Calibri"/>
              <a:sym typeface="Calibri"/>
            </a:endParaRPr>
          </a:p>
          <a:p>
            <a:pPr indent="-125412" lvl="1" marL="457200" rtl="0" algn="l">
              <a:spcBef>
                <a:spcPts val="400"/>
              </a:spcBef>
              <a:spcAft>
                <a:spcPts val="0"/>
              </a:spcAft>
              <a:buClr>
                <a:srgbClr val="93A299"/>
              </a:buClr>
              <a:buSzPts val="800"/>
              <a:buChar char="•"/>
            </a:pPr>
            <a:r>
              <a:rPr lang="en" sz="1100">
                <a:solidFill>
                  <a:srgbClr val="292934"/>
                </a:solidFill>
                <a:latin typeface="Calibri"/>
                <a:ea typeface="Calibri"/>
                <a:cs typeface="Calibri"/>
                <a:sym typeface="Calibri"/>
              </a:rPr>
              <a:t>Local variables in the method are declared in terms of the type parameters.</a:t>
            </a:r>
            <a:endParaRPr sz="1100">
              <a:solidFill>
                <a:srgbClr val="292934"/>
              </a:solidFill>
              <a:latin typeface="Calibri"/>
              <a:ea typeface="Calibri"/>
              <a:cs typeface="Calibri"/>
              <a:sym typeface="Calibri"/>
            </a:endParaRPr>
          </a:p>
          <a:p>
            <a:pPr indent="-125412" lvl="1" marL="457200" rtl="0" algn="l">
              <a:spcBef>
                <a:spcPts val="400"/>
              </a:spcBef>
              <a:spcAft>
                <a:spcPts val="0"/>
              </a:spcAft>
              <a:buClr>
                <a:srgbClr val="93A299"/>
              </a:buClr>
              <a:buSzPts val="800"/>
              <a:buChar char="•"/>
            </a:pPr>
            <a:r>
              <a:rPr lang="en" sz="1100">
                <a:solidFill>
                  <a:srgbClr val="292934"/>
                </a:solidFill>
                <a:latin typeface="Calibri"/>
                <a:ea typeface="Calibri"/>
                <a:cs typeface="Calibri"/>
                <a:sym typeface="Calibri"/>
              </a:rPr>
              <a:t>The type parameters are used as type arguments in the constructor call.</a:t>
            </a:r>
            <a:endParaRPr sz="1100">
              <a:solidFill>
                <a:srgbClr val="292934"/>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Java generic class example: generic Pair class</a:t>
            </a:r>
            <a:endParaRPr b="1" sz="22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80" name="Google Shape;380;p51"/>
          <p:cNvSpPr txBox="1"/>
          <p:nvPr/>
        </p:nvSpPr>
        <p:spPr>
          <a:xfrm>
            <a:off x="163500" y="477475"/>
            <a:ext cx="4291500" cy="47100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5FBF"/>
              </a:buClr>
              <a:buSzPts val="1100"/>
              <a:buFont typeface="Consolas"/>
              <a:buNone/>
            </a:pPr>
            <a:r>
              <a:t/>
            </a:r>
            <a:endParaRPr sz="1200"/>
          </a:p>
          <a:p>
            <a:pPr indent="0" lvl="0" marL="0" marR="0" rtl="0" algn="l">
              <a:lnSpc>
                <a:spcPct val="100000"/>
              </a:lnSpc>
              <a:spcBef>
                <a:spcPts val="0"/>
              </a:spcBef>
              <a:spcAft>
                <a:spcPts val="0"/>
              </a:spcAft>
              <a:buClr>
                <a:srgbClr val="7F0055"/>
              </a:buClr>
              <a:buSzPts val="1100"/>
              <a:buFont typeface="Consolas"/>
              <a:buNone/>
            </a:pP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class</a:t>
            </a:r>
            <a:r>
              <a:rPr b="0" i="0" lang="en" sz="900" u="none" cap="none" strike="noStrike">
                <a:solidFill>
                  <a:srgbClr val="000000"/>
                </a:solidFill>
                <a:latin typeface="Consolas"/>
                <a:ea typeface="Consolas"/>
                <a:cs typeface="Consolas"/>
                <a:sym typeface="Consolas"/>
              </a:rPr>
              <a:t> Pair&lt;TypeOfFirst, TypeOfSecond&gt;{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private</a:t>
            </a:r>
            <a:r>
              <a:rPr b="0" i="0" lang="en" sz="900" u="none" cap="none" strike="noStrike">
                <a:solidFill>
                  <a:srgbClr val="000000"/>
                </a:solidFill>
                <a:latin typeface="Consolas"/>
                <a:ea typeface="Consolas"/>
                <a:cs typeface="Consolas"/>
                <a:sym typeface="Consolas"/>
              </a:rPr>
              <a:t> final TypeOfFirst </a:t>
            </a:r>
            <a:r>
              <a:rPr b="0" i="0" lang="en" sz="900" u="none" cap="none" strike="noStrike">
                <a:solidFill>
                  <a:srgbClr val="0000C0"/>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private</a:t>
            </a:r>
            <a:r>
              <a:rPr b="0" i="0" lang="en" sz="900" u="none" cap="none" strike="noStrike">
                <a:solidFill>
                  <a:srgbClr val="000000"/>
                </a:solidFill>
                <a:latin typeface="Consolas"/>
                <a:ea typeface="Consolas"/>
                <a:cs typeface="Consolas"/>
                <a:sym typeface="Consolas"/>
              </a:rPr>
              <a:t> final TypeOfSecond </a:t>
            </a:r>
            <a:r>
              <a:rPr b="0" i="0" lang="en" sz="900" u="none" cap="none" strike="noStrike">
                <a:solidFill>
                  <a:srgbClr val="0000C0"/>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292934"/>
              </a:buClr>
              <a:buSzPts val="1100"/>
              <a:buFont typeface="Times"/>
              <a:buNone/>
            </a:pPr>
            <a:r>
              <a:t/>
            </a:r>
            <a:endParaRPr b="0" i="0" sz="9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Pair(){}</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Pair(TypeOfFirst </a:t>
            </a:r>
            <a:r>
              <a:rPr b="0" i="0" lang="en" sz="900" u="none" cap="none" strike="noStrike">
                <a:solidFill>
                  <a:srgbClr val="6A3E3E"/>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 TypeOfSecond </a:t>
            </a:r>
            <a:r>
              <a:rPr b="0" i="0" lang="en" sz="900" u="none" cap="none" strike="noStrike">
                <a:solidFill>
                  <a:srgbClr val="6A3E3E"/>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this</a:t>
            </a:r>
            <a:r>
              <a:rPr b="0" i="0" lang="en" sz="900" u="none" cap="none" strike="noStrike">
                <a:solidFill>
                  <a:srgbClr val="000000"/>
                </a:solidFill>
                <a:latin typeface="Consolas"/>
                <a:ea typeface="Consolas"/>
                <a:cs typeface="Consolas"/>
                <a:sym typeface="Consolas"/>
              </a:rPr>
              <a:t>.</a:t>
            </a:r>
            <a:r>
              <a:rPr b="0" i="0" lang="en" sz="900" u="none" cap="none" strike="noStrike">
                <a:solidFill>
                  <a:srgbClr val="0000C0"/>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6A3E3E"/>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this</a:t>
            </a:r>
            <a:r>
              <a:rPr b="0" i="0" lang="en" sz="900" u="none" cap="none" strike="noStrike">
                <a:solidFill>
                  <a:srgbClr val="000000"/>
                </a:solidFill>
                <a:latin typeface="Consolas"/>
                <a:ea typeface="Consolas"/>
                <a:cs typeface="Consolas"/>
                <a:sym typeface="Consolas"/>
              </a:rPr>
              <a:t>.</a:t>
            </a:r>
            <a:r>
              <a:rPr b="0" i="0" lang="en" sz="900" u="none" cap="none" strike="noStrike">
                <a:solidFill>
                  <a:srgbClr val="0000C0"/>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6A3E3E"/>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Pair(Pair&lt;TypeOfFirst, TypeOfSecond&gt; </a:t>
            </a:r>
            <a:r>
              <a:rPr b="0" i="0" lang="en" sz="900" u="none" cap="none" strike="noStrike">
                <a:solidFill>
                  <a:srgbClr val="6A3E3E"/>
                </a:solidFill>
                <a:latin typeface="Consolas"/>
                <a:ea typeface="Consolas"/>
                <a:cs typeface="Consolas"/>
                <a:sym typeface="Consolas"/>
              </a:rPr>
              <a:t>newPair</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this</a:t>
            </a:r>
            <a:r>
              <a:rPr b="0" i="0" lang="en" sz="900" u="none" cap="none" strike="noStrike">
                <a:solidFill>
                  <a:srgbClr val="000000"/>
                </a:solidFill>
                <a:latin typeface="Consolas"/>
                <a:ea typeface="Consolas"/>
                <a:cs typeface="Consolas"/>
                <a:sym typeface="Consolas"/>
              </a:rPr>
              <a:t>.</a:t>
            </a:r>
            <a:r>
              <a:rPr b="0" i="0" lang="en" sz="900" u="none" cap="none" strike="noStrike">
                <a:solidFill>
                  <a:srgbClr val="0000C0"/>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6A3E3E"/>
                </a:solidFill>
                <a:latin typeface="Consolas"/>
                <a:ea typeface="Consolas"/>
                <a:cs typeface="Consolas"/>
                <a:sym typeface="Consolas"/>
              </a:rPr>
              <a:t>newPair</a:t>
            </a:r>
            <a:r>
              <a:rPr b="0" i="0" lang="en" sz="900" u="none" cap="none" strike="noStrike">
                <a:solidFill>
                  <a:srgbClr val="000000"/>
                </a:solidFill>
                <a:latin typeface="Consolas"/>
                <a:ea typeface="Consolas"/>
                <a:cs typeface="Consolas"/>
                <a:sym typeface="Consolas"/>
              </a:rPr>
              <a:t>.getFirst();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this</a:t>
            </a:r>
            <a:r>
              <a:rPr b="0" i="0" lang="en" sz="900" u="none" cap="none" strike="noStrike">
                <a:solidFill>
                  <a:srgbClr val="000000"/>
                </a:solidFill>
                <a:latin typeface="Consolas"/>
                <a:ea typeface="Consolas"/>
                <a:cs typeface="Consolas"/>
                <a:sym typeface="Consolas"/>
              </a:rPr>
              <a:t>.</a:t>
            </a:r>
            <a:r>
              <a:rPr b="0" i="0" lang="en" sz="900" u="none" cap="none" strike="noStrike">
                <a:solidFill>
                  <a:srgbClr val="0000C0"/>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6A3E3E"/>
                </a:solidFill>
                <a:latin typeface="Consolas"/>
                <a:ea typeface="Consolas"/>
                <a:cs typeface="Consolas"/>
                <a:sym typeface="Consolas"/>
              </a:rPr>
              <a:t>newPair</a:t>
            </a:r>
            <a:r>
              <a:rPr b="0" i="0" lang="en" sz="900" u="none" cap="none" strike="noStrike">
                <a:solidFill>
                  <a:srgbClr val="000000"/>
                </a:solidFill>
                <a:latin typeface="Consolas"/>
                <a:ea typeface="Consolas"/>
                <a:cs typeface="Consolas"/>
                <a:sym typeface="Consolas"/>
              </a:rPr>
              <a:t>.getSecond();</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292934"/>
              </a:buClr>
              <a:buSzPts val="1100"/>
              <a:buFont typeface="Times"/>
              <a:buNone/>
            </a:pPr>
            <a:r>
              <a:t/>
            </a:r>
            <a:endParaRPr b="0" i="0" sz="9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TypeOfFirst getFirst()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return</a:t>
            </a: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this</a:t>
            </a:r>
            <a:r>
              <a:rPr b="0" i="0" lang="en" sz="900" u="none" cap="none" strike="noStrike">
                <a:solidFill>
                  <a:srgbClr val="000000"/>
                </a:solidFill>
                <a:latin typeface="Consolas"/>
                <a:ea typeface="Consolas"/>
                <a:cs typeface="Consolas"/>
                <a:sym typeface="Consolas"/>
              </a:rPr>
              <a:t>.</a:t>
            </a:r>
            <a:r>
              <a:rPr b="0" i="0" lang="en" sz="900" u="none" cap="none" strike="noStrike">
                <a:solidFill>
                  <a:srgbClr val="0000C0"/>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292934"/>
              </a:buClr>
              <a:buSzPts val="1100"/>
              <a:buFont typeface="Times"/>
              <a:buNone/>
            </a:pPr>
            <a:r>
              <a:t/>
            </a:r>
            <a:endParaRPr b="0" i="0" sz="9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TypeOfSecond getSecond()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return</a:t>
            </a: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this</a:t>
            </a:r>
            <a:r>
              <a:rPr b="0" i="0" lang="en" sz="900" u="none" cap="none" strike="noStrike">
                <a:solidFill>
                  <a:srgbClr val="000000"/>
                </a:solidFill>
                <a:latin typeface="Consolas"/>
                <a:ea typeface="Consolas"/>
                <a:cs typeface="Consolas"/>
                <a:sym typeface="Consolas"/>
              </a:rPr>
              <a:t>.</a:t>
            </a:r>
            <a:r>
              <a:rPr b="0" i="0" lang="en" sz="900" u="none" cap="none" strike="noStrike">
                <a:solidFill>
                  <a:srgbClr val="0000C0"/>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public</a:t>
            </a:r>
            <a:r>
              <a:rPr b="0" i="0" lang="en" sz="900" u="none" cap="none" strike="noStrike">
                <a:solidFill>
                  <a:srgbClr val="000000"/>
                </a:solidFill>
                <a:latin typeface="Consolas"/>
                <a:ea typeface="Consolas"/>
                <a:cs typeface="Consolas"/>
                <a:sym typeface="Consolas"/>
              </a:rPr>
              <a:t> String toString(){</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7F0055"/>
                </a:solidFill>
                <a:latin typeface="Consolas"/>
                <a:ea typeface="Consolas"/>
                <a:cs typeface="Consolas"/>
                <a:sym typeface="Consolas"/>
              </a:rPr>
              <a:t>return</a:t>
            </a: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0000C0"/>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.getClass().getName()  + </a:t>
            </a:r>
            <a:r>
              <a:rPr b="0" i="0" lang="en" sz="900" u="none" cap="none" strike="noStrike">
                <a:solidFill>
                  <a:srgbClr val="2A00FF"/>
                </a:solidFill>
                <a:latin typeface="Consolas"/>
                <a:ea typeface="Consolas"/>
                <a:cs typeface="Consolas"/>
                <a:sym typeface="Consolas"/>
              </a:rPr>
              <a:t>":"</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0000C0"/>
                </a:solidFill>
                <a:latin typeface="Consolas"/>
                <a:ea typeface="Consolas"/>
                <a:cs typeface="Consolas"/>
                <a:sym typeface="Consolas"/>
              </a:rPr>
              <a:t>first</a:t>
            </a:r>
            <a:r>
              <a:rPr b="0" i="0" lang="en" sz="900" u="none" cap="none" strike="noStrike">
                <a:solidFill>
                  <a:srgbClr val="000000"/>
                </a:solidFill>
                <a:latin typeface="Consolas"/>
                <a:ea typeface="Consolas"/>
                <a:cs typeface="Consolas"/>
                <a:sym typeface="Consolas"/>
              </a:rPr>
              <a:t>.toString() + </a:t>
            </a:r>
            <a:r>
              <a:rPr b="0" i="0" lang="en" sz="900" u="none" cap="none" strike="noStrike">
                <a:solidFill>
                  <a:srgbClr val="2A00FF"/>
                </a:solidFill>
                <a:latin typeface="Consolas"/>
                <a:ea typeface="Consolas"/>
                <a:cs typeface="Consolas"/>
                <a:sym typeface="Consolas"/>
              </a:rPr>
              <a:t>" , "</a:t>
            </a:r>
            <a:r>
              <a:rPr b="0" i="0" lang="en" sz="900" u="none" cap="none" strike="noStrike">
                <a:solidFill>
                  <a:srgbClr val="000000"/>
                </a:solidFill>
                <a:latin typeface="Consolas"/>
                <a:ea typeface="Consolas"/>
                <a:cs typeface="Consolas"/>
                <a:sym typeface="Consolas"/>
              </a:rPr>
              <a:t> </a:t>
            </a:r>
            <a:endParaRPr b="0" i="0" sz="9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0000C0"/>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.getClass().getName() + </a:t>
            </a:r>
            <a:r>
              <a:rPr b="0" i="0" lang="en" sz="900" u="none" cap="none" strike="noStrike">
                <a:solidFill>
                  <a:srgbClr val="2A00FF"/>
                </a:solidFill>
                <a:latin typeface="Consolas"/>
                <a:ea typeface="Consolas"/>
                <a:cs typeface="Consolas"/>
                <a:sym typeface="Consolas"/>
              </a:rPr>
              <a:t>":"</a:t>
            </a:r>
            <a:r>
              <a:rPr b="0" i="0" lang="en" sz="900" u="none" cap="none" strike="noStrike">
                <a:solidFill>
                  <a:srgbClr val="000000"/>
                </a:solidFill>
                <a:latin typeface="Consolas"/>
                <a:ea typeface="Consolas"/>
                <a:cs typeface="Consolas"/>
                <a:sym typeface="Consolas"/>
              </a:rPr>
              <a:t> + </a:t>
            </a:r>
            <a:r>
              <a:rPr b="0" i="0" lang="en" sz="900" u="none" cap="none" strike="noStrike">
                <a:solidFill>
                  <a:srgbClr val="0000C0"/>
                </a:solidFill>
                <a:latin typeface="Consolas"/>
                <a:ea typeface="Consolas"/>
                <a:cs typeface="Consolas"/>
                <a:sym typeface="Consolas"/>
              </a:rPr>
              <a:t>second</a:t>
            </a:r>
            <a:r>
              <a:rPr b="0" i="0" lang="en" sz="900" u="none" cap="none" strike="noStrike">
                <a:solidFill>
                  <a:srgbClr val="000000"/>
                </a:solidFill>
                <a:latin typeface="Consolas"/>
                <a:ea typeface="Consolas"/>
                <a:cs typeface="Consolas"/>
                <a:sym typeface="Consolas"/>
              </a:rPr>
              <a:t>.toString();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   </a:t>
            </a:r>
            <a:endParaRPr sz="1200"/>
          </a:p>
          <a:p>
            <a:pPr indent="0" lvl="0" marL="0" marR="0" rtl="0" algn="l">
              <a:lnSpc>
                <a:spcPct val="100000"/>
              </a:lnSpc>
              <a:spcBef>
                <a:spcPts val="0"/>
              </a:spcBef>
              <a:spcAft>
                <a:spcPts val="0"/>
              </a:spcAft>
              <a:buClr>
                <a:srgbClr val="000000"/>
              </a:buClr>
              <a:buSzPts val="1100"/>
              <a:buFont typeface="Consolas"/>
              <a:buNone/>
            </a:pPr>
            <a:r>
              <a:rPr b="0" i="0" lang="en" sz="900" u="none" cap="none" strike="noStrike">
                <a:solidFill>
                  <a:srgbClr val="000000"/>
                </a:solidFill>
                <a:latin typeface="Consolas"/>
                <a:ea typeface="Consolas"/>
                <a:cs typeface="Consolas"/>
                <a:sym typeface="Consolas"/>
              </a:rPr>
              <a:t>}</a:t>
            </a:r>
            <a:endParaRPr b="0" i="0" sz="900" u="none" cap="none" strike="noStrike">
              <a:solidFill>
                <a:srgbClr val="000000"/>
              </a:solidFill>
              <a:latin typeface="Consolas"/>
              <a:ea typeface="Consolas"/>
              <a:cs typeface="Consolas"/>
              <a:sym typeface="Consolas"/>
            </a:endParaRPr>
          </a:p>
        </p:txBody>
      </p:sp>
      <p:sp>
        <p:nvSpPr>
          <p:cNvPr id="381" name="Google Shape;381;p51"/>
          <p:cNvSpPr txBox="1"/>
          <p:nvPr/>
        </p:nvSpPr>
        <p:spPr>
          <a:xfrm>
            <a:off x="4503150" y="477475"/>
            <a:ext cx="4695900" cy="4494600"/>
          </a:xfrm>
          <a:prstGeom prst="rect">
            <a:avLst/>
          </a:prstGeom>
          <a:solidFill>
            <a:srgbClr val="FFFFFF"/>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0055"/>
              </a:buClr>
              <a:buSzPts val="1100"/>
              <a:buFont typeface="Consolas"/>
              <a:buNone/>
            </a:pPr>
            <a:r>
              <a:rPr b="0" i="0" lang="en" sz="1100" u="none" cap="none" strike="noStrike">
                <a:solidFill>
                  <a:srgbClr val="7F0055"/>
                </a:solidFill>
                <a:latin typeface="Consolas"/>
                <a:ea typeface="Consolas"/>
                <a:cs typeface="Consolas"/>
                <a:sym typeface="Consolas"/>
              </a:rPr>
              <a:t>public</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7F0055"/>
                </a:solidFill>
                <a:latin typeface="Consolas"/>
                <a:ea typeface="Consolas"/>
                <a:cs typeface="Consolas"/>
                <a:sym typeface="Consolas"/>
              </a:rPr>
              <a:t>class</a:t>
            </a:r>
            <a:r>
              <a:rPr b="0" i="0" lang="en" sz="1100" u="none" cap="none" strike="noStrike">
                <a:solidFill>
                  <a:srgbClr val="000000"/>
                </a:solidFill>
                <a:latin typeface="Consolas"/>
                <a:ea typeface="Consolas"/>
                <a:cs typeface="Consolas"/>
                <a:sym typeface="Consolas"/>
              </a:rPr>
              <a:t> PairDriver {</a:t>
            </a:r>
            <a:endParaRPr/>
          </a:p>
          <a:p>
            <a:pPr indent="0" lvl="0" marL="0" marR="0" rtl="0" algn="l">
              <a:lnSpc>
                <a:spcPct val="100000"/>
              </a:lnSpc>
              <a:spcBef>
                <a:spcPts val="0"/>
              </a:spcBef>
              <a:spcAft>
                <a:spcPts val="0"/>
              </a:spcAft>
              <a:buClr>
                <a:srgbClr val="292934"/>
              </a:buClr>
              <a:buSzPts val="1100"/>
              <a:buFont typeface="Times"/>
              <a:buNone/>
            </a:pPr>
            <a:r>
              <a:t/>
            </a:r>
            <a:endParaRPr b="0" i="0" sz="11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7F0055"/>
              </a:buClr>
              <a:buSzPts val="1100"/>
              <a:buFont typeface="Consolas"/>
              <a:buNone/>
            </a:pPr>
            <a:r>
              <a:rPr b="0" i="0" lang="en" sz="1100" u="none" cap="none" strike="noStrike">
                <a:solidFill>
                  <a:srgbClr val="7F0055"/>
                </a:solidFill>
                <a:latin typeface="Consolas"/>
                <a:ea typeface="Consolas"/>
                <a:cs typeface="Consolas"/>
                <a:sym typeface="Consolas"/>
              </a:rPr>
              <a:t>  public</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7F0055"/>
                </a:solidFill>
                <a:latin typeface="Consolas"/>
                <a:ea typeface="Consolas"/>
                <a:cs typeface="Consolas"/>
                <a:sym typeface="Consolas"/>
              </a:rPr>
              <a:t>static</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7F0055"/>
                </a:solidFill>
                <a:latin typeface="Consolas"/>
                <a:ea typeface="Consolas"/>
                <a:cs typeface="Consolas"/>
                <a:sym typeface="Consolas"/>
              </a:rPr>
              <a:t>void</a:t>
            </a:r>
            <a:r>
              <a:rPr b="0" i="0" lang="en" sz="1100" u="none" cap="none" strike="noStrike">
                <a:solidFill>
                  <a:srgbClr val="000000"/>
                </a:solidFill>
                <a:latin typeface="Consolas"/>
                <a:ea typeface="Consolas"/>
                <a:cs typeface="Consolas"/>
                <a:sym typeface="Consolas"/>
              </a:rPr>
              <a:t> main(String[] </a:t>
            </a:r>
            <a:r>
              <a:rPr b="0" i="0" lang="en" sz="1100" u="none" cap="none" strike="noStrike">
                <a:solidFill>
                  <a:srgbClr val="6A3E3E"/>
                </a:solidFill>
                <a:latin typeface="Consolas"/>
                <a:ea typeface="Consolas"/>
                <a:cs typeface="Consolas"/>
                <a:sym typeface="Consolas"/>
              </a:rPr>
              <a:t>args</a:t>
            </a:r>
            <a:r>
              <a:rPr b="0" i="0" lang="en" sz="11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Pair&lt;String, Integer&gt; </a:t>
            </a:r>
            <a:r>
              <a:rPr b="0" i="0" lang="en" sz="1100" u="none" cap="none" strike="noStrike">
                <a:solidFill>
                  <a:srgbClr val="6A3E3E"/>
                </a:solidFill>
                <a:latin typeface="Consolas"/>
                <a:ea typeface="Consolas"/>
                <a:cs typeface="Consolas"/>
                <a:sym typeface="Consolas"/>
              </a:rPr>
              <a:t>p1</a:t>
            </a:r>
            <a:r>
              <a:rPr b="0" i="0" lang="en" sz="1100" u="none" cap="none" strike="noStrike">
                <a:solidFill>
                  <a:srgbClr val="000000"/>
                </a:solidFill>
                <a:latin typeface="Consolas"/>
                <a:ea typeface="Consolas"/>
                <a:cs typeface="Consolas"/>
                <a:sym typeface="Consolas"/>
              </a:rPr>
              <a:t> = </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Pair&lt;String, Integer&gt;(</a:t>
            </a:r>
            <a:r>
              <a:rPr b="0" i="0" lang="en" sz="1100" u="none" cap="none" strike="noStrike">
                <a:solidFill>
                  <a:srgbClr val="2A00FF"/>
                </a:solidFill>
                <a:latin typeface="Consolas"/>
                <a:ea typeface="Consolas"/>
                <a:cs typeface="Consolas"/>
                <a:sym typeface="Consolas"/>
              </a:rPr>
              <a:t>"Hello"</a:t>
            </a:r>
            <a:r>
              <a:rPr b="0" i="0" lang="en" sz="1100" u="none" cap="none" strike="noStrike">
                <a:solidFill>
                  <a:srgbClr val="000000"/>
                </a:solidFill>
                <a:latin typeface="Consolas"/>
                <a:ea typeface="Consolas"/>
                <a:cs typeface="Consolas"/>
                <a:sym typeface="Consolas"/>
              </a:rPr>
              <a:t>, 1);</a:t>
            </a:r>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System.</a:t>
            </a:r>
            <a:r>
              <a:rPr b="0" i="1" lang="en" sz="1100" u="none" cap="none" strike="noStrike">
                <a:solidFill>
                  <a:srgbClr val="0000C0"/>
                </a:solidFill>
                <a:latin typeface="Consolas"/>
                <a:ea typeface="Consolas"/>
                <a:cs typeface="Consolas"/>
                <a:sym typeface="Consolas"/>
              </a:rPr>
              <a:t>out</a:t>
            </a:r>
            <a:r>
              <a:rPr b="0" i="1" lang="en" sz="1100" u="none" cap="none" strike="noStrike">
                <a:solidFill>
                  <a:srgbClr val="000000"/>
                </a:solidFill>
                <a:latin typeface="Consolas"/>
                <a:ea typeface="Consolas"/>
                <a:cs typeface="Consolas"/>
                <a:sym typeface="Consolas"/>
              </a:rPr>
              <a:t>.println(</a:t>
            </a:r>
            <a:r>
              <a:rPr b="0" i="1" lang="en" sz="1100" u="none" cap="none" strike="noStrike">
                <a:solidFill>
                  <a:srgbClr val="6A3E3E"/>
                </a:solidFill>
                <a:latin typeface="Consolas"/>
                <a:ea typeface="Consolas"/>
                <a:cs typeface="Consolas"/>
                <a:sym typeface="Consolas"/>
              </a:rPr>
              <a:t>p1</a:t>
            </a:r>
            <a:r>
              <a:rPr b="0" i="1"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292934"/>
              </a:buClr>
              <a:buSzPts val="1100"/>
              <a:buFont typeface="Times"/>
              <a:buNone/>
            </a:pPr>
            <a:r>
              <a:t/>
            </a:r>
            <a:endParaRPr b="0" i="0" sz="11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ArrayList&lt;Integer&gt; </a:t>
            </a:r>
            <a:r>
              <a:rPr b="0" i="0" lang="en" sz="1100" u="none" cap="none" strike="noStrike">
                <a:solidFill>
                  <a:srgbClr val="6A3E3E"/>
                </a:solidFill>
                <a:latin typeface="Consolas"/>
                <a:ea typeface="Consolas"/>
                <a:cs typeface="Consolas"/>
                <a:sym typeface="Consolas"/>
              </a:rPr>
              <a:t>v1</a:t>
            </a:r>
            <a:r>
              <a:rPr b="0" i="0" lang="en" sz="1100" u="none" cap="none" strike="noStrike">
                <a:solidFill>
                  <a:srgbClr val="000000"/>
                </a:solidFill>
                <a:latin typeface="Consolas"/>
                <a:ea typeface="Consolas"/>
                <a:cs typeface="Consolas"/>
                <a:sym typeface="Consolas"/>
              </a:rPr>
              <a:t> = </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ArrayList&lt;Integer&gt;();</a:t>
            </a:r>
            <a:endParaRPr/>
          </a:p>
          <a:p>
            <a:pPr indent="0" lvl="0" marL="0" marR="0" rtl="0" algn="l">
              <a:lnSpc>
                <a:spcPct val="100000"/>
              </a:lnSpc>
              <a:spcBef>
                <a:spcPts val="0"/>
              </a:spcBef>
              <a:spcAft>
                <a:spcPts val="0"/>
              </a:spcAft>
              <a:buClr>
                <a:srgbClr val="7F0055"/>
              </a:buClr>
              <a:buSzPts val="1100"/>
              <a:buFont typeface="Consolas"/>
              <a:buNone/>
            </a:pPr>
            <a:r>
              <a:rPr b="0" i="0" lang="en" sz="1100" u="none" cap="none" strike="noStrike">
                <a:solidFill>
                  <a:srgbClr val="7F0055"/>
                </a:solidFill>
                <a:latin typeface="Consolas"/>
                <a:ea typeface="Consolas"/>
                <a:cs typeface="Consolas"/>
                <a:sym typeface="Consolas"/>
              </a:rPr>
              <a:t>    for</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7F0055"/>
                </a:solidFill>
                <a:latin typeface="Consolas"/>
                <a:ea typeface="Consolas"/>
                <a:cs typeface="Consolas"/>
                <a:sym typeface="Consolas"/>
              </a:rPr>
              <a:t>int</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 = 1; </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 &lt;= 3; </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6A3E3E"/>
              </a:buClr>
              <a:buSzPts val="1100"/>
              <a:buFont typeface="Consolas"/>
              <a:buNone/>
            </a:pPr>
            <a:r>
              <a:rPr b="0" i="0" lang="en" sz="1100" u="none" cap="none" strike="noStrike">
                <a:solidFill>
                  <a:srgbClr val="6A3E3E"/>
                </a:solidFill>
                <a:latin typeface="Consolas"/>
                <a:ea typeface="Consolas"/>
                <a:cs typeface="Consolas"/>
                <a:sym typeface="Consolas"/>
              </a:rPr>
              <a:t>      v1</a:t>
            </a:r>
            <a:r>
              <a:rPr b="0" i="0" lang="en" sz="1100" u="none" cap="none" strike="noStrike">
                <a:solidFill>
                  <a:srgbClr val="000000"/>
                </a:solidFill>
                <a:latin typeface="Consolas"/>
                <a:ea typeface="Consolas"/>
                <a:cs typeface="Consolas"/>
                <a:sym typeface="Consolas"/>
              </a:rPr>
              <a:t>.add(</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Integer(</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292934"/>
              </a:buClr>
              <a:buSzPts val="1100"/>
              <a:buFont typeface="Times"/>
              <a:buNone/>
            </a:pPr>
            <a:r>
              <a:t/>
            </a:r>
            <a:endParaRPr b="0" i="0" sz="11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ArrayList&lt;String&gt; </a:t>
            </a:r>
            <a:r>
              <a:rPr b="0" i="0" lang="en" sz="1100" u="none" cap="none" strike="noStrike">
                <a:solidFill>
                  <a:srgbClr val="6A3E3E"/>
                </a:solidFill>
                <a:latin typeface="Consolas"/>
                <a:ea typeface="Consolas"/>
                <a:cs typeface="Consolas"/>
                <a:sym typeface="Consolas"/>
              </a:rPr>
              <a:t>v2</a:t>
            </a:r>
            <a:r>
              <a:rPr b="0" i="0" lang="en" sz="1100" u="none" cap="none" strike="noStrike">
                <a:solidFill>
                  <a:srgbClr val="000000"/>
                </a:solidFill>
                <a:latin typeface="Consolas"/>
                <a:ea typeface="Consolas"/>
                <a:cs typeface="Consolas"/>
                <a:sym typeface="Consolas"/>
              </a:rPr>
              <a:t> = </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ArrayList&lt;String&gt;();</a:t>
            </a:r>
            <a:endParaRPr/>
          </a:p>
          <a:p>
            <a:pPr indent="0" lvl="0" marL="0" marR="0" rtl="0" algn="l">
              <a:lnSpc>
                <a:spcPct val="100000"/>
              </a:lnSpc>
              <a:spcBef>
                <a:spcPts val="0"/>
              </a:spcBef>
              <a:spcAft>
                <a:spcPts val="0"/>
              </a:spcAft>
              <a:buClr>
                <a:srgbClr val="6A3E3E"/>
              </a:buClr>
              <a:buSzPts val="1100"/>
              <a:buFont typeface="Consolas"/>
              <a:buNone/>
            </a:pPr>
            <a:r>
              <a:rPr b="0" i="0" lang="en" sz="1100" u="none" cap="none" strike="noStrike">
                <a:solidFill>
                  <a:srgbClr val="6A3E3E"/>
                </a:solidFill>
                <a:latin typeface="Consolas"/>
                <a:ea typeface="Consolas"/>
                <a:cs typeface="Consolas"/>
                <a:sym typeface="Consolas"/>
              </a:rPr>
              <a:t>    v2</a:t>
            </a:r>
            <a:r>
              <a:rPr b="0" i="0" lang="en" sz="1100" u="none" cap="none" strike="noStrike">
                <a:solidFill>
                  <a:srgbClr val="000000"/>
                </a:solidFill>
                <a:latin typeface="Consolas"/>
                <a:ea typeface="Consolas"/>
                <a:cs typeface="Consolas"/>
                <a:sym typeface="Consolas"/>
              </a:rPr>
              <a:t>.add(</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String(</a:t>
            </a:r>
            <a:r>
              <a:rPr b="0" i="0" lang="en" sz="1100" u="none" cap="none" strike="noStrike">
                <a:solidFill>
                  <a:srgbClr val="2A00FF"/>
                </a:solidFill>
                <a:latin typeface="Consolas"/>
                <a:ea typeface="Consolas"/>
                <a:cs typeface="Consolas"/>
                <a:sym typeface="Consolas"/>
              </a:rPr>
              <a:t>"un"</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6A3E3E"/>
              </a:buClr>
              <a:buSzPts val="1100"/>
              <a:buFont typeface="Consolas"/>
              <a:buNone/>
            </a:pPr>
            <a:r>
              <a:rPr b="0" i="0" lang="en" sz="1100" u="none" cap="none" strike="noStrike">
                <a:solidFill>
                  <a:srgbClr val="6A3E3E"/>
                </a:solidFill>
                <a:latin typeface="Consolas"/>
                <a:ea typeface="Consolas"/>
                <a:cs typeface="Consolas"/>
                <a:sym typeface="Consolas"/>
              </a:rPr>
              <a:t>    v2</a:t>
            </a:r>
            <a:r>
              <a:rPr b="0" i="0" lang="en" sz="1100" u="none" cap="none" strike="noStrike">
                <a:solidFill>
                  <a:srgbClr val="000000"/>
                </a:solidFill>
                <a:latin typeface="Consolas"/>
                <a:ea typeface="Consolas"/>
                <a:cs typeface="Consolas"/>
                <a:sym typeface="Consolas"/>
              </a:rPr>
              <a:t>.add(</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String(</a:t>
            </a:r>
            <a:r>
              <a:rPr b="0" i="0" lang="en" sz="1100" u="none" cap="none" strike="noStrike">
                <a:solidFill>
                  <a:srgbClr val="2A00FF"/>
                </a:solidFill>
                <a:latin typeface="Consolas"/>
                <a:ea typeface="Consolas"/>
                <a:cs typeface="Consolas"/>
                <a:sym typeface="Consolas"/>
              </a:rPr>
              <a:t>"deux"</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6A3E3E"/>
              </a:buClr>
              <a:buSzPts val="1100"/>
              <a:buFont typeface="Consolas"/>
              <a:buNone/>
            </a:pPr>
            <a:r>
              <a:rPr b="0" i="0" lang="en" sz="1100" u="none" cap="none" strike="noStrike">
                <a:solidFill>
                  <a:srgbClr val="6A3E3E"/>
                </a:solidFill>
                <a:latin typeface="Consolas"/>
                <a:ea typeface="Consolas"/>
                <a:cs typeface="Consolas"/>
                <a:sym typeface="Consolas"/>
              </a:rPr>
              <a:t>    v2</a:t>
            </a:r>
            <a:r>
              <a:rPr b="0" i="0" lang="en" sz="1100" u="none" cap="none" strike="noStrike">
                <a:solidFill>
                  <a:srgbClr val="000000"/>
                </a:solidFill>
                <a:latin typeface="Consolas"/>
                <a:ea typeface="Consolas"/>
                <a:cs typeface="Consolas"/>
                <a:sym typeface="Consolas"/>
              </a:rPr>
              <a:t>.add(</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String(</a:t>
            </a:r>
            <a:r>
              <a:rPr b="0" i="0" lang="en" sz="1100" u="none" cap="none" strike="noStrike">
                <a:solidFill>
                  <a:srgbClr val="2A00FF"/>
                </a:solidFill>
                <a:latin typeface="Consolas"/>
                <a:ea typeface="Consolas"/>
                <a:cs typeface="Consolas"/>
                <a:sym typeface="Consolas"/>
              </a:rPr>
              <a:t>"trois"</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292934"/>
              </a:buClr>
              <a:buSzPts val="1100"/>
              <a:buFont typeface="Times"/>
              <a:buNone/>
            </a:pPr>
            <a:r>
              <a:t/>
            </a:r>
            <a:endParaRPr b="0" i="0" sz="11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ArrayList&lt;Pair&lt;Integer, String&gt;&gt; </a:t>
            </a:r>
            <a:r>
              <a:rPr b="0" i="0" lang="en" sz="1100" u="none" cap="none" strike="noStrike">
                <a:solidFill>
                  <a:srgbClr val="6A3E3E"/>
                </a:solidFill>
                <a:latin typeface="Consolas"/>
                <a:ea typeface="Consolas"/>
                <a:cs typeface="Consolas"/>
                <a:sym typeface="Consolas"/>
              </a:rPr>
              <a:t>v3</a:t>
            </a:r>
            <a:r>
              <a:rPr b="0" i="0" lang="en" sz="1100" u="none" cap="none" strike="noStrike">
                <a:solidFill>
                  <a:srgbClr val="000000"/>
                </a:solidFill>
                <a:latin typeface="Consolas"/>
                <a:ea typeface="Consolas"/>
                <a:cs typeface="Consolas"/>
                <a:sym typeface="Consolas"/>
              </a:rPr>
              <a:t> = </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ArrayList&lt;Pair&lt;Integer, String&gt;&gt;();</a:t>
            </a:r>
            <a:endParaRPr/>
          </a:p>
          <a:p>
            <a:pPr indent="0" lvl="0" marL="0" marR="0" rtl="0" algn="l">
              <a:lnSpc>
                <a:spcPct val="100000"/>
              </a:lnSpc>
              <a:spcBef>
                <a:spcPts val="0"/>
              </a:spcBef>
              <a:spcAft>
                <a:spcPts val="0"/>
              </a:spcAft>
              <a:buClr>
                <a:srgbClr val="7F0055"/>
              </a:buClr>
              <a:buSzPts val="1100"/>
              <a:buFont typeface="Consolas"/>
              <a:buNone/>
            </a:pPr>
            <a:r>
              <a:rPr b="0" i="0" lang="en" sz="1100" u="none" cap="none" strike="noStrike">
                <a:solidFill>
                  <a:srgbClr val="7F0055"/>
                </a:solidFill>
                <a:latin typeface="Consolas"/>
                <a:ea typeface="Consolas"/>
                <a:cs typeface="Consolas"/>
                <a:sym typeface="Consolas"/>
              </a:rPr>
              <a:t>    for</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7F0055"/>
                </a:solidFill>
                <a:latin typeface="Consolas"/>
                <a:ea typeface="Consolas"/>
                <a:cs typeface="Consolas"/>
                <a:sym typeface="Consolas"/>
              </a:rPr>
              <a:t>int</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 = 0; </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 &lt;= 2; </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6A3E3E"/>
              </a:buClr>
              <a:buSzPts val="1100"/>
              <a:buFont typeface="Consolas"/>
              <a:buNone/>
            </a:pPr>
            <a:r>
              <a:rPr b="0" i="0" lang="en" sz="1100" u="none" cap="none" strike="noStrike">
                <a:solidFill>
                  <a:srgbClr val="6A3E3E"/>
                </a:solidFill>
                <a:latin typeface="Consolas"/>
                <a:ea typeface="Consolas"/>
                <a:cs typeface="Consolas"/>
                <a:sym typeface="Consolas"/>
              </a:rPr>
              <a:t>      v3</a:t>
            </a:r>
            <a:r>
              <a:rPr b="0" i="0" lang="en" sz="1100" u="none" cap="none" strike="noStrike">
                <a:solidFill>
                  <a:srgbClr val="000000"/>
                </a:solidFill>
                <a:latin typeface="Consolas"/>
                <a:ea typeface="Consolas"/>
                <a:cs typeface="Consolas"/>
                <a:sym typeface="Consolas"/>
              </a:rPr>
              <a:t>.add(</a:t>
            </a:r>
            <a:r>
              <a:rPr b="0" i="0" lang="en" sz="1100" u="none" cap="none" strike="noStrike">
                <a:solidFill>
                  <a:srgbClr val="7F0055"/>
                </a:solidFill>
                <a:latin typeface="Consolas"/>
                <a:ea typeface="Consolas"/>
                <a:cs typeface="Consolas"/>
                <a:sym typeface="Consolas"/>
              </a:rPr>
              <a:t>new</a:t>
            </a:r>
            <a:r>
              <a:rPr b="0" i="0" lang="en" sz="1100" u="none" cap="none" strike="noStrike">
                <a:solidFill>
                  <a:srgbClr val="000000"/>
                </a:solidFill>
                <a:latin typeface="Consolas"/>
                <a:ea typeface="Consolas"/>
                <a:cs typeface="Consolas"/>
                <a:sym typeface="Consolas"/>
              </a:rPr>
              <a:t> Pair&lt;Integer, String&gt;(</a:t>
            </a:r>
            <a:r>
              <a:rPr b="0" i="0" lang="en" sz="1100" u="none" cap="none" strike="noStrike">
                <a:solidFill>
                  <a:srgbClr val="6A3E3E"/>
                </a:solidFill>
                <a:latin typeface="Consolas"/>
                <a:ea typeface="Consolas"/>
                <a:cs typeface="Consolas"/>
                <a:sym typeface="Consolas"/>
              </a:rPr>
              <a:t>v1</a:t>
            </a:r>
            <a:r>
              <a:rPr b="0" i="0" lang="en" sz="1100" u="none" cap="none" strike="noStrike">
                <a:solidFill>
                  <a:srgbClr val="000000"/>
                </a:solidFill>
                <a:latin typeface="Consolas"/>
                <a:ea typeface="Consolas"/>
                <a:cs typeface="Consolas"/>
                <a:sym typeface="Consolas"/>
              </a:rPr>
              <a:t>.get(</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 </a:t>
            </a:r>
            <a:r>
              <a:rPr b="0" i="0" lang="en" sz="1100" u="none" cap="none" strike="noStrike">
                <a:solidFill>
                  <a:srgbClr val="6A3E3E"/>
                </a:solidFill>
                <a:latin typeface="Consolas"/>
                <a:ea typeface="Consolas"/>
                <a:cs typeface="Consolas"/>
                <a:sym typeface="Consolas"/>
              </a:rPr>
              <a:t>v2</a:t>
            </a:r>
            <a:r>
              <a:rPr b="0" i="0" lang="en" sz="1100" u="none" cap="none" strike="noStrike">
                <a:solidFill>
                  <a:srgbClr val="000000"/>
                </a:solidFill>
                <a:latin typeface="Consolas"/>
                <a:ea typeface="Consolas"/>
                <a:cs typeface="Consolas"/>
                <a:sym typeface="Consolas"/>
              </a:rPr>
              <a:t>.get(</a:t>
            </a:r>
            <a:r>
              <a:rPr b="0" i="0" lang="en" sz="1100" u="none" cap="none" strike="noStrike">
                <a:solidFill>
                  <a:srgbClr val="6A3E3E"/>
                </a:solidFill>
                <a:latin typeface="Consolas"/>
                <a:ea typeface="Consolas"/>
                <a:cs typeface="Consolas"/>
                <a:sym typeface="Consolas"/>
              </a:rPr>
              <a:t>x</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292934"/>
              </a:buClr>
              <a:buSzPts val="1100"/>
              <a:buFont typeface="Times"/>
              <a:buNone/>
            </a:pPr>
            <a:r>
              <a:t/>
            </a:r>
            <a:endParaRPr b="0" i="0" sz="1100" u="none" cap="none" strike="noStrike">
              <a:solidFill>
                <a:srgbClr val="292934"/>
              </a:solidFill>
              <a:latin typeface="Consolas"/>
              <a:ea typeface="Consolas"/>
              <a:cs typeface="Consolas"/>
              <a:sym typeface="Consolas"/>
            </a:endParaRPr>
          </a:p>
          <a:p>
            <a:pPr indent="0" lvl="0" marL="0" marR="0" rtl="0" algn="l">
              <a:lnSpc>
                <a:spcPct val="100000"/>
              </a:lnSpc>
              <a:spcBef>
                <a:spcPts val="0"/>
              </a:spcBef>
              <a:spcAft>
                <a:spcPts val="0"/>
              </a:spcAft>
              <a:buClr>
                <a:srgbClr val="7F0055"/>
              </a:buClr>
              <a:buSzPts val="1100"/>
              <a:buFont typeface="Consolas"/>
              <a:buNone/>
            </a:pPr>
            <a:r>
              <a:rPr b="0" i="0" lang="en" sz="1100" u="none" cap="none" strike="noStrike">
                <a:solidFill>
                  <a:srgbClr val="7F0055"/>
                </a:solidFill>
                <a:latin typeface="Consolas"/>
                <a:ea typeface="Consolas"/>
                <a:cs typeface="Consolas"/>
                <a:sym typeface="Consolas"/>
              </a:rPr>
              <a:t>    for</a:t>
            </a:r>
            <a:r>
              <a:rPr b="0" i="0" lang="en" sz="1100" u="none" cap="none" strike="noStrike">
                <a:solidFill>
                  <a:srgbClr val="000000"/>
                </a:solidFill>
                <a:latin typeface="Consolas"/>
                <a:ea typeface="Consolas"/>
                <a:cs typeface="Consolas"/>
                <a:sym typeface="Consolas"/>
              </a:rPr>
              <a:t> (Pair&lt;Integer, String&gt; </a:t>
            </a:r>
            <a:r>
              <a:rPr b="0" i="0" lang="en" sz="1100" u="none" cap="none" strike="noStrike">
                <a:solidFill>
                  <a:srgbClr val="6A3E3E"/>
                </a:solidFill>
                <a:latin typeface="Consolas"/>
                <a:ea typeface="Consolas"/>
                <a:cs typeface="Consolas"/>
                <a:sym typeface="Consolas"/>
              </a:rPr>
              <a:t>p</a:t>
            </a:r>
            <a:r>
              <a:rPr b="0" i="0" lang="en" sz="1100" u="none" cap="none" strike="noStrike">
                <a:solidFill>
                  <a:srgbClr val="000000"/>
                </a:solidFill>
                <a:latin typeface="Consolas"/>
                <a:ea typeface="Consolas"/>
                <a:cs typeface="Consolas"/>
                <a:sym typeface="Consolas"/>
              </a:rPr>
              <a:t> : </a:t>
            </a:r>
            <a:r>
              <a:rPr b="0" i="0" lang="en" sz="1100" u="none" cap="none" strike="noStrike">
                <a:solidFill>
                  <a:srgbClr val="6A3E3E"/>
                </a:solidFill>
                <a:latin typeface="Consolas"/>
                <a:ea typeface="Consolas"/>
                <a:cs typeface="Consolas"/>
                <a:sym typeface="Consolas"/>
              </a:rPr>
              <a:t>v3</a:t>
            </a:r>
            <a:r>
              <a:rPr b="0" i="0"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System.</a:t>
            </a:r>
            <a:r>
              <a:rPr b="0" i="1" lang="en" sz="1100" u="none" cap="none" strike="noStrike">
                <a:solidFill>
                  <a:srgbClr val="0000C0"/>
                </a:solidFill>
                <a:latin typeface="Consolas"/>
                <a:ea typeface="Consolas"/>
                <a:cs typeface="Consolas"/>
                <a:sym typeface="Consolas"/>
              </a:rPr>
              <a:t>out</a:t>
            </a:r>
            <a:r>
              <a:rPr b="0" i="1" lang="en" sz="1100" u="none" cap="none" strike="noStrike">
                <a:solidFill>
                  <a:srgbClr val="000000"/>
                </a:solidFill>
                <a:latin typeface="Consolas"/>
                <a:ea typeface="Consolas"/>
                <a:cs typeface="Consolas"/>
                <a:sym typeface="Consolas"/>
              </a:rPr>
              <a:t>.println(</a:t>
            </a:r>
            <a:r>
              <a:rPr b="0" i="1" lang="en" sz="1100" u="none" cap="none" strike="noStrike">
                <a:solidFill>
                  <a:srgbClr val="6A3E3E"/>
                </a:solidFill>
                <a:latin typeface="Consolas"/>
                <a:ea typeface="Consolas"/>
                <a:cs typeface="Consolas"/>
                <a:sym typeface="Consolas"/>
              </a:rPr>
              <a:t>p</a:t>
            </a:r>
            <a:r>
              <a:rPr b="0" i="1" lang="en" sz="11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  }</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 sz="1100" u="none" cap="none" strike="noStrike">
                <a:solidFill>
                  <a:srgbClr val="000000"/>
                </a:solidFill>
                <a:latin typeface="Consolas"/>
                <a:ea typeface="Consolas"/>
                <a:cs typeface="Consolas"/>
                <a:sym typeface="Consolas"/>
              </a:rPr>
              <a:t>}</a:t>
            </a:r>
            <a:endParaRPr/>
          </a:p>
        </p:txBody>
      </p:sp>
      <p:sp>
        <p:nvSpPr>
          <p:cNvPr id="382" name="Google Shape;382;p51"/>
          <p:cNvSpPr txBox="1"/>
          <p:nvPr/>
        </p:nvSpPr>
        <p:spPr>
          <a:xfrm>
            <a:off x="920825" y="4588975"/>
            <a:ext cx="4088100" cy="585000"/>
          </a:xfrm>
          <a:prstGeom prst="rect">
            <a:avLst/>
          </a:prstGeom>
          <a:solidFill>
            <a:srgbClr val="292934"/>
          </a:solidFill>
          <a:ln cap="flat" cmpd="sng" w="9525">
            <a:solidFill>
              <a:srgbClr val="93A2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Consolas"/>
              <a:buNone/>
            </a:pPr>
            <a:r>
              <a:rPr b="0" i="0" lang="en" sz="800" u="none" cap="none" strike="noStrike">
                <a:solidFill>
                  <a:srgbClr val="FFFFFF"/>
                </a:solidFill>
                <a:latin typeface="Consolas"/>
                <a:ea typeface="Consolas"/>
                <a:cs typeface="Consolas"/>
                <a:sym typeface="Consolas"/>
              </a:rPr>
              <a:t>java.lang.String:Hello , java.lang.Integer:1</a:t>
            </a:r>
            <a:endParaRPr sz="1000"/>
          </a:p>
          <a:p>
            <a:pPr indent="0" lvl="0" marL="0" marR="0" rtl="0" algn="l">
              <a:lnSpc>
                <a:spcPct val="100000"/>
              </a:lnSpc>
              <a:spcBef>
                <a:spcPts val="0"/>
              </a:spcBef>
              <a:spcAft>
                <a:spcPts val="0"/>
              </a:spcAft>
              <a:buClr>
                <a:srgbClr val="FFFFFF"/>
              </a:buClr>
              <a:buSzPts val="1200"/>
              <a:buFont typeface="Consolas"/>
              <a:buNone/>
            </a:pPr>
            <a:r>
              <a:rPr b="0" i="0" lang="en" sz="800" u="none" cap="none" strike="noStrike">
                <a:solidFill>
                  <a:srgbClr val="FFFFFF"/>
                </a:solidFill>
                <a:latin typeface="Consolas"/>
                <a:ea typeface="Consolas"/>
                <a:cs typeface="Consolas"/>
                <a:sym typeface="Consolas"/>
              </a:rPr>
              <a:t>java.lang.Integer:1 , java.lang.String:un</a:t>
            </a:r>
            <a:endParaRPr b="0" i="0" sz="8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200"/>
              <a:buFont typeface="Consolas"/>
              <a:buNone/>
            </a:pPr>
            <a:r>
              <a:rPr b="0" i="0" lang="en" sz="800" u="none" cap="none" strike="noStrike">
                <a:solidFill>
                  <a:srgbClr val="FFFFFF"/>
                </a:solidFill>
                <a:latin typeface="Consolas"/>
                <a:ea typeface="Consolas"/>
                <a:cs typeface="Consolas"/>
                <a:sym typeface="Consolas"/>
              </a:rPr>
              <a:t>java.lang.Integer:2 , java.lang.String:deux</a:t>
            </a:r>
            <a:endParaRPr b="0" i="0" sz="8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200"/>
              <a:buFont typeface="Consolas"/>
              <a:buNone/>
            </a:pPr>
            <a:r>
              <a:rPr b="0" i="0" lang="en" sz="800" u="none" cap="none" strike="noStrike">
                <a:solidFill>
                  <a:srgbClr val="FFFFFF"/>
                </a:solidFill>
                <a:latin typeface="Consolas"/>
                <a:ea typeface="Consolas"/>
                <a:cs typeface="Consolas"/>
                <a:sym typeface="Consolas"/>
              </a:rPr>
              <a:t>java.lang.Integer:3 , java.lang.String:trois</a:t>
            </a:r>
            <a:endParaRPr b="0" i="0" sz="800" u="none" cap="none" strike="noStrike">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Erasure and Translation</a:t>
            </a:r>
            <a:endParaRPr b="1" sz="2200">
              <a:solidFill>
                <a:srgbClr val="0000FF"/>
              </a:solidFill>
              <a:latin typeface="Calibri"/>
              <a:ea typeface="Calibri"/>
              <a:cs typeface="Calibri"/>
              <a:sym typeface="Calibri"/>
            </a:endParaRPr>
          </a:p>
        </p:txBody>
      </p:sp>
      <p:sp>
        <p:nvSpPr>
          <p:cNvPr id="72" name="Google Shape;72;p16"/>
          <p:cNvSpPr txBox="1"/>
          <p:nvPr/>
        </p:nvSpPr>
        <p:spPr>
          <a:xfrm>
            <a:off x="210575" y="1141900"/>
            <a:ext cx="85206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public String loophole(Integer x) {</a:t>
            </a:r>
            <a:endParaRPr b="1" sz="1000"/>
          </a:p>
          <a:p>
            <a:pPr indent="457200" lvl="0" marL="0" rtl="0" algn="l">
              <a:spcBef>
                <a:spcPts val="0"/>
              </a:spcBef>
              <a:spcAft>
                <a:spcPts val="0"/>
              </a:spcAft>
              <a:buNone/>
            </a:pPr>
            <a:r>
              <a:rPr b="1" lang="en" sz="1000"/>
              <a:t>List&lt;String&gt; ys = new LinkedList&lt;String&gt;();</a:t>
            </a:r>
            <a:endParaRPr b="1" sz="1000"/>
          </a:p>
          <a:p>
            <a:pPr indent="457200" lvl="0" marL="0" rtl="0" algn="l">
              <a:spcBef>
                <a:spcPts val="0"/>
              </a:spcBef>
              <a:spcAft>
                <a:spcPts val="0"/>
              </a:spcAft>
              <a:buNone/>
            </a:pPr>
            <a:r>
              <a:rPr b="1" lang="en" sz="1000">
                <a:solidFill>
                  <a:srgbClr val="0000FF"/>
                </a:solidFill>
              </a:rPr>
              <a:t>List xs = ys;</a:t>
            </a:r>
            <a:endParaRPr b="1" sz="1000">
              <a:solidFill>
                <a:srgbClr val="0000FF"/>
              </a:solidFill>
            </a:endParaRPr>
          </a:p>
          <a:p>
            <a:pPr indent="457200" lvl="0" marL="0" rtl="0" algn="l">
              <a:spcBef>
                <a:spcPts val="0"/>
              </a:spcBef>
              <a:spcAft>
                <a:spcPts val="0"/>
              </a:spcAft>
              <a:buNone/>
            </a:pPr>
            <a:r>
              <a:rPr b="1" lang="en" sz="1000">
                <a:solidFill>
                  <a:srgbClr val="0000FF"/>
                </a:solidFill>
              </a:rPr>
              <a:t>xs.add(x); // compile-time unchecked warning</a:t>
            </a:r>
            <a:endParaRPr b="1" sz="1000">
              <a:solidFill>
                <a:srgbClr val="0000FF"/>
              </a:solidFill>
            </a:endParaRPr>
          </a:p>
          <a:p>
            <a:pPr indent="457200" lvl="0" marL="0" rtl="0" algn="l">
              <a:spcBef>
                <a:spcPts val="0"/>
              </a:spcBef>
              <a:spcAft>
                <a:spcPts val="0"/>
              </a:spcAft>
              <a:buNone/>
            </a:pPr>
            <a:r>
              <a:rPr b="1" lang="en" sz="1000"/>
              <a:t>return ys.iterator().next();</a:t>
            </a:r>
            <a:endParaRPr b="1" sz="1000"/>
          </a:p>
          <a:p>
            <a:pPr indent="0" lvl="0" marL="0" rtl="0" algn="l">
              <a:spcBef>
                <a:spcPts val="0"/>
              </a:spcBef>
              <a:spcAft>
                <a:spcPts val="0"/>
              </a:spcAft>
              <a:buNone/>
            </a:pPr>
            <a:r>
              <a:rPr b="1" lang="en" sz="1000"/>
              <a:t>}</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Here, we’ve </a:t>
            </a:r>
            <a:r>
              <a:rPr b="1" lang="en" sz="1000">
                <a:solidFill>
                  <a:srgbClr val="0000FF"/>
                </a:solidFill>
              </a:rPr>
              <a:t>aliased a list of strings and a plain old list.</a:t>
            </a:r>
            <a:r>
              <a:rPr lang="en" sz="1000"/>
              <a:t> We insert an Integer into the list, and attempt to extract a String. This is clearly wrong. If we ignore the warning and try to execute this code, it will fail exactly at the point where we try to use the wrong type. At run time, this code behaves like:</a:t>
            </a:r>
            <a:endParaRPr sz="1000"/>
          </a:p>
          <a:p>
            <a:pPr indent="457200" lvl="0" marL="0" rtl="0" algn="l">
              <a:spcBef>
                <a:spcPts val="0"/>
              </a:spcBef>
              <a:spcAft>
                <a:spcPts val="0"/>
              </a:spcAft>
              <a:buNone/>
            </a:pPr>
            <a:r>
              <a:rPr b="1" lang="en" sz="1000"/>
              <a:t>public String loophole(Integer x) {</a:t>
            </a:r>
            <a:endParaRPr b="1" sz="1000"/>
          </a:p>
          <a:p>
            <a:pPr indent="457200" lvl="0" marL="457200" rtl="0" algn="l">
              <a:spcBef>
                <a:spcPts val="0"/>
              </a:spcBef>
              <a:spcAft>
                <a:spcPts val="0"/>
              </a:spcAft>
              <a:buNone/>
            </a:pPr>
            <a:r>
              <a:rPr b="1" lang="en" sz="1000"/>
              <a:t>List ys = new LinkedList;</a:t>
            </a:r>
            <a:endParaRPr b="1" sz="1000"/>
          </a:p>
          <a:p>
            <a:pPr indent="457200" lvl="0" marL="457200" rtl="0" algn="l">
              <a:spcBef>
                <a:spcPts val="0"/>
              </a:spcBef>
              <a:spcAft>
                <a:spcPts val="0"/>
              </a:spcAft>
              <a:buNone/>
            </a:pPr>
            <a:r>
              <a:rPr b="1" lang="en" sz="1000"/>
              <a:t>List xs = ys;</a:t>
            </a:r>
            <a:endParaRPr b="1" sz="1000"/>
          </a:p>
          <a:p>
            <a:pPr indent="457200" lvl="0" marL="457200" rtl="0" algn="l">
              <a:spcBef>
                <a:spcPts val="0"/>
              </a:spcBef>
              <a:spcAft>
                <a:spcPts val="0"/>
              </a:spcAft>
              <a:buNone/>
            </a:pPr>
            <a:r>
              <a:rPr b="1" lang="en" sz="1000"/>
              <a:t>xs.add(x);</a:t>
            </a:r>
            <a:endParaRPr b="1" sz="1000"/>
          </a:p>
          <a:p>
            <a:pPr indent="457200" lvl="0" marL="457200" rtl="0" algn="l">
              <a:spcBef>
                <a:spcPts val="0"/>
              </a:spcBef>
              <a:spcAft>
                <a:spcPts val="0"/>
              </a:spcAft>
              <a:buNone/>
            </a:pPr>
            <a:r>
              <a:rPr b="1" lang="en" sz="1000"/>
              <a:t>return (String) ys.iterator().next(); // run time error</a:t>
            </a:r>
            <a:endParaRPr b="1" sz="1000"/>
          </a:p>
          <a:p>
            <a:pPr indent="457200" lvl="0" marL="0" rtl="0" algn="l">
              <a:spcBef>
                <a:spcPts val="0"/>
              </a:spcBef>
              <a:spcAft>
                <a:spcPts val="0"/>
              </a:spcAft>
              <a:buNone/>
            </a:pPr>
            <a:r>
              <a:rPr b="1" lang="en" sz="1000"/>
              <a:t>}</a:t>
            </a:r>
            <a:r>
              <a:rPr lang="en" sz="1000"/>
              <a:t>	</a:t>
            </a:r>
            <a:endParaRPr sz="1000"/>
          </a:p>
          <a:p>
            <a:pPr indent="0" lvl="0" marL="0" rtl="0" algn="l">
              <a:spcBef>
                <a:spcPts val="0"/>
              </a:spcBef>
              <a:spcAft>
                <a:spcPts val="0"/>
              </a:spcAft>
              <a:buNone/>
            </a:pPr>
            <a:r>
              <a:rPr lang="en" sz="1000"/>
              <a:t>When we extract an element from the list, and attempt to treat it as a string by casting it to String, we will get a ClassCastException. The exact same thing happens with the generic version of loophole().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The reason for this is, that generics are implemented by the Java compiler as a front-end conversion called erasure.</a:t>
            </a:r>
            <a:r>
              <a:rPr lang="en" sz="1000"/>
              <a:t> You can (almost) think of it as a</a:t>
            </a:r>
            <a:r>
              <a:rPr b="1" lang="en" sz="1000"/>
              <a:t> source-to-source translation</a:t>
            </a:r>
            <a:r>
              <a:rPr lang="en" sz="1000"/>
              <a:t>, whereby the </a:t>
            </a:r>
            <a:r>
              <a:rPr b="1" lang="en" sz="1000"/>
              <a:t>generic version of loophole() is converted to the non-generic version</a:t>
            </a:r>
            <a:r>
              <a:rPr lang="en" sz="1000"/>
              <a:t>. As a result, the </a:t>
            </a:r>
            <a:r>
              <a:rPr b="1" lang="en" sz="1000"/>
              <a:t>type safety and integrity of the Java virtual machine are never at risk, </a:t>
            </a:r>
            <a:r>
              <a:rPr lang="en" sz="1000"/>
              <a:t>even in the presence of unchecked warnings.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Basically, erasure gets rid of (or erases) all generic type information. All the type information between angle brackets is thrown out, so, for example, a parameterized type like List&lt;String&gt; is converted into List. All remaining uses of type variables are replaced by the upper bound of the type variable (usually Object). And, whenever the resulting code isn’t type-correct, a cast to the appropriate type is inserted, as in the last line of loophole.</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2"/>
          <p:cNvPicPr preferRelativeResize="0"/>
          <p:nvPr/>
        </p:nvPicPr>
        <p:blipFill>
          <a:blip r:embed="rId3">
            <a:alphaModFix/>
          </a:blip>
          <a:stretch>
            <a:fillRect/>
          </a:stretch>
        </p:blipFill>
        <p:spPr>
          <a:xfrm>
            <a:off x="311704" y="523350"/>
            <a:ext cx="4266150" cy="2336000"/>
          </a:xfrm>
          <a:prstGeom prst="rect">
            <a:avLst/>
          </a:prstGeom>
          <a:noFill/>
          <a:ln>
            <a:noFill/>
          </a:ln>
        </p:spPr>
      </p:pic>
      <p:cxnSp>
        <p:nvCxnSpPr>
          <p:cNvPr id="388" name="Google Shape;388;p52"/>
          <p:cNvCxnSpPr/>
          <p:nvPr/>
        </p:nvCxnSpPr>
        <p:spPr>
          <a:xfrm rot="10800000">
            <a:off x="2443042" y="2596300"/>
            <a:ext cx="833100" cy="0"/>
          </a:xfrm>
          <a:prstGeom prst="straightConnector1">
            <a:avLst/>
          </a:prstGeom>
          <a:noFill/>
          <a:ln cap="flat" cmpd="sng" w="9525">
            <a:solidFill>
              <a:srgbClr val="FF0000"/>
            </a:solidFill>
            <a:prstDash val="solid"/>
            <a:round/>
            <a:headEnd len="med" w="med" type="none"/>
            <a:tailEnd len="med" w="med" type="triangle"/>
          </a:ln>
        </p:spPr>
      </p:cxnSp>
      <p:sp>
        <p:nvSpPr>
          <p:cNvPr id="389" name="Google Shape;389;p52"/>
          <p:cNvSpPr txBox="1"/>
          <p:nvPr/>
        </p:nvSpPr>
        <p:spPr>
          <a:xfrm>
            <a:off x="3296796" y="2416359"/>
            <a:ext cx="220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Compilation Error</a:t>
            </a:r>
            <a:endParaRPr sz="1100">
              <a:solidFill>
                <a:schemeClr val="lt1"/>
              </a:solidFill>
            </a:endParaRPr>
          </a:p>
        </p:txBody>
      </p:sp>
      <p:pic>
        <p:nvPicPr>
          <p:cNvPr id="390" name="Google Shape;390;p52"/>
          <p:cNvPicPr preferRelativeResize="0"/>
          <p:nvPr/>
        </p:nvPicPr>
        <p:blipFill>
          <a:blip r:embed="rId4">
            <a:alphaModFix/>
          </a:blip>
          <a:stretch>
            <a:fillRect/>
          </a:stretch>
        </p:blipFill>
        <p:spPr>
          <a:xfrm>
            <a:off x="362200" y="3050775"/>
            <a:ext cx="4133600" cy="313400"/>
          </a:xfrm>
          <a:prstGeom prst="rect">
            <a:avLst/>
          </a:prstGeom>
          <a:noFill/>
          <a:ln>
            <a:noFill/>
          </a:ln>
        </p:spPr>
      </p:pic>
      <p:pic>
        <p:nvPicPr>
          <p:cNvPr id="391" name="Google Shape;391;p52"/>
          <p:cNvPicPr preferRelativeResize="0"/>
          <p:nvPr/>
        </p:nvPicPr>
        <p:blipFill>
          <a:blip r:embed="rId5">
            <a:alphaModFix/>
          </a:blip>
          <a:stretch>
            <a:fillRect/>
          </a:stretch>
        </p:blipFill>
        <p:spPr>
          <a:xfrm>
            <a:off x="5029998" y="2281873"/>
            <a:ext cx="3907025" cy="2144150"/>
          </a:xfrm>
          <a:prstGeom prst="rect">
            <a:avLst/>
          </a:prstGeom>
          <a:noFill/>
          <a:ln>
            <a:noFill/>
          </a:ln>
        </p:spPr>
      </p:pic>
      <p:cxnSp>
        <p:nvCxnSpPr>
          <p:cNvPr id="392" name="Google Shape;392;p52"/>
          <p:cNvCxnSpPr/>
          <p:nvPr/>
        </p:nvCxnSpPr>
        <p:spPr>
          <a:xfrm rot="10800000">
            <a:off x="6862642" y="4286471"/>
            <a:ext cx="833100" cy="0"/>
          </a:xfrm>
          <a:prstGeom prst="straightConnector1">
            <a:avLst/>
          </a:prstGeom>
          <a:noFill/>
          <a:ln cap="flat" cmpd="sng" w="9525">
            <a:solidFill>
              <a:srgbClr val="FF0000"/>
            </a:solidFill>
            <a:prstDash val="solid"/>
            <a:round/>
            <a:headEnd len="med" w="med" type="none"/>
            <a:tailEnd len="med" w="med" type="triangle"/>
          </a:ln>
        </p:spPr>
      </p:cxnSp>
      <p:sp>
        <p:nvSpPr>
          <p:cNvPr id="393" name="Google Shape;393;p52"/>
          <p:cNvSpPr txBox="1"/>
          <p:nvPr/>
        </p:nvSpPr>
        <p:spPr>
          <a:xfrm>
            <a:off x="7716396" y="4106530"/>
            <a:ext cx="220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Compilation Error</a:t>
            </a:r>
            <a:endParaRPr sz="1100">
              <a:solidFill>
                <a:schemeClr val="lt1"/>
              </a:solidFill>
            </a:endParaRPr>
          </a:p>
        </p:txBody>
      </p:sp>
      <p:sp>
        <p:nvSpPr>
          <p:cNvPr id="394" name="Google Shape;394;p52"/>
          <p:cNvSpPr txBox="1"/>
          <p:nvPr/>
        </p:nvSpPr>
        <p:spPr>
          <a:xfrm>
            <a:off x="4785450" y="643100"/>
            <a:ext cx="390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Having an array list that can hold any type of Objects causes all types of </a:t>
            </a:r>
            <a:r>
              <a:rPr lang="en"/>
              <a:t>type</a:t>
            </a:r>
            <a:r>
              <a:rPr lang="en"/>
              <a:t> </a:t>
            </a:r>
            <a:r>
              <a:rPr lang="en"/>
              <a:t>safety</a:t>
            </a:r>
            <a:r>
              <a:rPr lang="en"/>
              <a:t>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Java Generics solves these kind of issues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3"/>
          <p:cNvPicPr preferRelativeResize="0"/>
          <p:nvPr/>
        </p:nvPicPr>
        <p:blipFill>
          <a:blip r:embed="rId3">
            <a:alphaModFix/>
          </a:blip>
          <a:stretch>
            <a:fillRect/>
          </a:stretch>
        </p:blipFill>
        <p:spPr>
          <a:xfrm>
            <a:off x="290100" y="813425"/>
            <a:ext cx="4129600" cy="3014950"/>
          </a:xfrm>
          <a:prstGeom prst="rect">
            <a:avLst/>
          </a:prstGeom>
          <a:noFill/>
          <a:ln>
            <a:noFill/>
          </a:ln>
        </p:spPr>
      </p:pic>
      <p:sp>
        <p:nvSpPr>
          <p:cNvPr id="400" name="Google Shape;400;p53"/>
          <p:cNvSpPr txBox="1"/>
          <p:nvPr/>
        </p:nvSpPr>
        <p:spPr>
          <a:xfrm>
            <a:off x="4785450" y="643100"/>
            <a:ext cx="390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With generic type class we can use any object to 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have to call eat method from the T, it may result in </a:t>
            </a:r>
            <a:r>
              <a:rPr lang="en"/>
              <a:t>issues</a:t>
            </a:r>
            <a:r>
              <a:rPr lang="en"/>
              <a:t>.</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4"/>
          <p:cNvPicPr preferRelativeResize="0"/>
          <p:nvPr/>
        </p:nvPicPr>
        <p:blipFill>
          <a:blip r:embed="rId3">
            <a:alphaModFix/>
          </a:blip>
          <a:stretch>
            <a:fillRect/>
          </a:stretch>
        </p:blipFill>
        <p:spPr>
          <a:xfrm>
            <a:off x="179025" y="1834300"/>
            <a:ext cx="3343950" cy="1818301"/>
          </a:xfrm>
          <a:prstGeom prst="rect">
            <a:avLst/>
          </a:prstGeom>
          <a:noFill/>
          <a:ln>
            <a:noFill/>
          </a:ln>
        </p:spPr>
      </p:pic>
      <p:pic>
        <p:nvPicPr>
          <p:cNvPr id="406" name="Google Shape;406;p54"/>
          <p:cNvPicPr preferRelativeResize="0"/>
          <p:nvPr/>
        </p:nvPicPr>
        <p:blipFill>
          <a:blip r:embed="rId4">
            <a:alphaModFix/>
          </a:blip>
          <a:stretch>
            <a:fillRect/>
          </a:stretch>
        </p:blipFill>
        <p:spPr>
          <a:xfrm>
            <a:off x="179025" y="3721575"/>
            <a:ext cx="3272575" cy="1270450"/>
          </a:xfrm>
          <a:prstGeom prst="rect">
            <a:avLst/>
          </a:prstGeom>
          <a:noFill/>
          <a:ln>
            <a:noFill/>
          </a:ln>
        </p:spPr>
      </p:pic>
      <p:pic>
        <p:nvPicPr>
          <p:cNvPr id="407" name="Google Shape;407;p54"/>
          <p:cNvPicPr preferRelativeResize="0"/>
          <p:nvPr/>
        </p:nvPicPr>
        <p:blipFill>
          <a:blip r:embed="rId5">
            <a:alphaModFix/>
          </a:blip>
          <a:stretch>
            <a:fillRect/>
          </a:stretch>
        </p:blipFill>
        <p:spPr>
          <a:xfrm>
            <a:off x="5212225" y="940100"/>
            <a:ext cx="3705000" cy="2235111"/>
          </a:xfrm>
          <a:prstGeom prst="rect">
            <a:avLst/>
          </a:prstGeom>
          <a:noFill/>
          <a:ln>
            <a:noFill/>
          </a:ln>
        </p:spPr>
      </p:pic>
      <p:sp>
        <p:nvSpPr>
          <p:cNvPr id="408" name="Google Shape;408;p54"/>
          <p:cNvSpPr txBox="1"/>
          <p:nvPr/>
        </p:nvSpPr>
        <p:spPr>
          <a:xfrm>
            <a:off x="4848800" y="326375"/>
            <a:ext cx="428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Bounded generic : provides certain bound  limit on the type that are passed in</a:t>
            </a:r>
            <a:endParaRPr/>
          </a:p>
        </p:txBody>
      </p:sp>
      <p:cxnSp>
        <p:nvCxnSpPr>
          <p:cNvPr id="409" name="Google Shape;409;p54"/>
          <p:cNvCxnSpPr/>
          <p:nvPr/>
        </p:nvCxnSpPr>
        <p:spPr>
          <a:xfrm flipH="1">
            <a:off x="7713125" y="699800"/>
            <a:ext cx="172200" cy="240300"/>
          </a:xfrm>
          <a:prstGeom prst="straightConnector1">
            <a:avLst/>
          </a:prstGeom>
          <a:noFill/>
          <a:ln cap="flat" cmpd="sng" w="19050">
            <a:solidFill>
              <a:srgbClr val="FF0000"/>
            </a:solidFill>
            <a:prstDash val="solid"/>
            <a:round/>
            <a:headEnd len="med" w="med" type="none"/>
            <a:tailEnd len="med" w="med" type="triangle"/>
          </a:ln>
        </p:spPr>
      </p:cxnSp>
      <p:sp>
        <p:nvSpPr>
          <p:cNvPr id="410" name="Google Shape;410;p5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200">
                <a:solidFill>
                  <a:srgbClr val="0000FF"/>
                </a:solidFill>
                <a:latin typeface="Calibri"/>
                <a:ea typeface="Calibri"/>
                <a:cs typeface="Calibri"/>
                <a:sym typeface="Calibri"/>
              </a:rPr>
              <a:t>Bounded Generics</a:t>
            </a:r>
            <a:endParaRPr/>
          </a:p>
        </p:txBody>
      </p:sp>
      <p:sp>
        <p:nvSpPr>
          <p:cNvPr id="411" name="Google Shape;411;p54"/>
          <p:cNvSpPr txBox="1"/>
          <p:nvPr/>
        </p:nvSpPr>
        <p:spPr>
          <a:xfrm>
            <a:off x="3903975" y="4240600"/>
            <a:ext cx="509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a:t>
            </a:r>
            <a:r>
              <a:rPr lang="en"/>
              <a:t>is some type of an animal, since we know that thingToPrint is an animal in print method we can call eat() method.</a:t>
            </a:r>
            <a:endParaRPr/>
          </a:p>
        </p:txBody>
      </p:sp>
      <p:pic>
        <p:nvPicPr>
          <p:cNvPr id="412" name="Google Shape;412;p54"/>
          <p:cNvPicPr preferRelativeResize="0"/>
          <p:nvPr/>
        </p:nvPicPr>
        <p:blipFill>
          <a:blip r:embed="rId6">
            <a:alphaModFix/>
          </a:blip>
          <a:stretch>
            <a:fillRect/>
          </a:stretch>
        </p:blipFill>
        <p:spPr>
          <a:xfrm>
            <a:off x="5212225" y="3335357"/>
            <a:ext cx="3705001" cy="913018"/>
          </a:xfrm>
          <a:prstGeom prst="rect">
            <a:avLst/>
          </a:prstGeom>
          <a:noFill/>
          <a:ln>
            <a:noFill/>
          </a:ln>
        </p:spPr>
      </p:pic>
      <p:pic>
        <p:nvPicPr>
          <p:cNvPr id="413" name="Google Shape;413;p54"/>
          <p:cNvPicPr preferRelativeResize="0"/>
          <p:nvPr/>
        </p:nvPicPr>
        <p:blipFill>
          <a:blip r:embed="rId7">
            <a:alphaModFix/>
          </a:blip>
          <a:stretch>
            <a:fillRect/>
          </a:stretch>
        </p:blipFill>
        <p:spPr>
          <a:xfrm>
            <a:off x="179025" y="628554"/>
            <a:ext cx="2622345" cy="1191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Methods</a:t>
            </a:r>
            <a:endParaRPr/>
          </a:p>
        </p:txBody>
      </p:sp>
      <p:pic>
        <p:nvPicPr>
          <p:cNvPr id="419" name="Google Shape;419;p55"/>
          <p:cNvPicPr preferRelativeResize="0"/>
          <p:nvPr/>
        </p:nvPicPr>
        <p:blipFill>
          <a:blip r:embed="rId3">
            <a:alphaModFix/>
          </a:blip>
          <a:stretch>
            <a:fillRect/>
          </a:stretch>
        </p:blipFill>
        <p:spPr>
          <a:xfrm>
            <a:off x="152400" y="1170125"/>
            <a:ext cx="4247451" cy="2545500"/>
          </a:xfrm>
          <a:prstGeom prst="rect">
            <a:avLst/>
          </a:prstGeom>
          <a:noFill/>
          <a:ln>
            <a:noFill/>
          </a:ln>
        </p:spPr>
      </p:pic>
      <p:grpSp>
        <p:nvGrpSpPr>
          <p:cNvPr id="420" name="Google Shape;420;p55"/>
          <p:cNvGrpSpPr/>
          <p:nvPr/>
        </p:nvGrpSpPr>
        <p:grpSpPr>
          <a:xfrm>
            <a:off x="4498700" y="230399"/>
            <a:ext cx="4543901" cy="2056524"/>
            <a:chOff x="4464225" y="3052549"/>
            <a:chExt cx="4543901" cy="2056524"/>
          </a:xfrm>
        </p:grpSpPr>
        <p:pic>
          <p:nvPicPr>
            <p:cNvPr id="421" name="Google Shape;421;p55"/>
            <p:cNvPicPr preferRelativeResize="0"/>
            <p:nvPr/>
          </p:nvPicPr>
          <p:blipFill>
            <a:blip r:embed="rId4">
              <a:alphaModFix/>
            </a:blip>
            <a:stretch>
              <a:fillRect/>
            </a:stretch>
          </p:blipFill>
          <p:spPr>
            <a:xfrm>
              <a:off x="4464225" y="3052549"/>
              <a:ext cx="4543901" cy="2056524"/>
            </a:xfrm>
            <a:prstGeom prst="rect">
              <a:avLst/>
            </a:prstGeom>
            <a:noFill/>
            <a:ln>
              <a:noFill/>
            </a:ln>
          </p:spPr>
        </p:pic>
        <p:pic>
          <p:nvPicPr>
            <p:cNvPr id="422" name="Google Shape;422;p55"/>
            <p:cNvPicPr preferRelativeResize="0"/>
            <p:nvPr/>
          </p:nvPicPr>
          <p:blipFill>
            <a:blip r:embed="rId5">
              <a:alphaModFix/>
            </a:blip>
            <a:stretch>
              <a:fillRect/>
            </a:stretch>
          </p:blipFill>
          <p:spPr>
            <a:xfrm>
              <a:off x="7721950" y="3052550"/>
              <a:ext cx="1254375" cy="943775"/>
            </a:xfrm>
            <a:prstGeom prst="rect">
              <a:avLst/>
            </a:prstGeom>
            <a:noFill/>
            <a:ln>
              <a:noFill/>
            </a:ln>
          </p:spPr>
        </p:pic>
      </p:grpSp>
      <p:pic>
        <p:nvPicPr>
          <p:cNvPr id="423" name="Google Shape;423;p55"/>
          <p:cNvPicPr preferRelativeResize="0"/>
          <p:nvPr/>
        </p:nvPicPr>
        <p:blipFill>
          <a:blip r:embed="rId6">
            <a:alphaModFix/>
          </a:blip>
          <a:stretch>
            <a:fillRect/>
          </a:stretch>
        </p:blipFill>
        <p:spPr>
          <a:xfrm>
            <a:off x="4498700" y="2401375"/>
            <a:ext cx="3449063" cy="27421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6"/>
          <p:cNvPicPr preferRelativeResize="0"/>
          <p:nvPr/>
        </p:nvPicPr>
        <p:blipFill>
          <a:blip r:embed="rId3">
            <a:alphaModFix/>
          </a:blip>
          <a:stretch>
            <a:fillRect/>
          </a:stretch>
        </p:blipFill>
        <p:spPr>
          <a:xfrm>
            <a:off x="255675" y="283750"/>
            <a:ext cx="6923825" cy="4360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200">
                <a:solidFill>
                  <a:srgbClr val="0000FF"/>
                </a:solidFill>
                <a:latin typeface="Calibri"/>
                <a:ea typeface="Calibri"/>
                <a:cs typeface="Calibri"/>
                <a:sym typeface="Calibri"/>
              </a:rPr>
              <a:t>Wildcards</a:t>
            </a:r>
            <a:endParaRPr b="1" sz="2200">
              <a:solidFill>
                <a:srgbClr val="0000FF"/>
              </a:solidFill>
              <a:latin typeface="Calibri"/>
              <a:ea typeface="Calibri"/>
              <a:cs typeface="Calibri"/>
              <a:sym typeface="Calibri"/>
            </a:endParaRPr>
          </a:p>
        </p:txBody>
      </p:sp>
      <p:pic>
        <p:nvPicPr>
          <p:cNvPr id="434" name="Google Shape;434;p57"/>
          <p:cNvPicPr preferRelativeResize="0"/>
          <p:nvPr/>
        </p:nvPicPr>
        <p:blipFill>
          <a:blip r:embed="rId3">
            <a:alphaModFix/>
          </a:blip>
          <a:stretch>
            <a:fillRect/>
          </a:stretch>
        </p:blipFill>
        <p:spPr>
          <a:xfrm>
            <a:off x="262550" y="1128800"/>
            <a:ext cx="5971992" cy="3820975"/>
          </a:xfrm>
          <a:prstGeom prst="rect">
            <a:avLst/>
          </a:prstGeom>
          <a:noFill/>
          <a:ln>
            <a:noFill/>
          </a:ln>
        </p:spPr>
      </p:pic>
      <p:sp>
        <p:nvSpPr>
          <p:cNvPr id="435" name="Google Shape;435;p57"/>
          <p:cNvSpPr txBox="1"/>
          <p:nvPr/>
        </p:nvSpPr>
        <p:spPr>
          <a:xfrm>
            <a:off x="6513725" y="3497850"/>
            <a:ext cx="2472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Object is the base class of Integer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this work ?</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200">
                <a:solidFill>
                  <a:srgbClr val="0000FF"/>
                </a:solidFill>
                <a:latin typeface="Calibri"/>
                <a:ea typeface="Calibri"/>
                <a:cs typeface="Calibri"/>
                <a:sym typeface="Calibri"/>
              </a:rPr>
              <a:t>Wildcards</a:t>
            </a:r>
            <a:endParaRPr b="1" sz="2200">
              <a:solidFill>
                <a:srgbClr val="0000FF"/>
              </a:solidFill>
              <a:latin typeface="Calibri"/>
              <a:ea typeface="Calibri"/>
              <a:cs typeface="Calibri"/>
              <a:sym typeface="Calibri"/>
            </a:endParaRPr>
          </a:p>
        </p:txBody>
      </p:sp>
      <p:pic>
        <p:nvPicPr>
          <p:cNvPr id="441" name="Google Shape;441;p58"/>
          <p:cNvPicPr preferRelativeResize="0"/>
          <p:nvPr/>
        </p:nvPicPr>
        <p:blipFill>
          <a:blip r:embed="rId3">
            <a:alphaModFix/>
          </a:blip>
          <a:stretch>
            <a:fillRect/>
          </a:stretch>
        </p:blipFill>
        <p:spPr>
          <a:xfrm>
            <a:off x="262550" y="1128800"/>
            <a:ext cx="5971992" cy="3820975"/>
          </a:xfrm>
          <a:prstGeom prst="rect">
            <a:avLst/>
          </a:prstGeom>
          <a:noFill/>
          <a:ln>
            <a:noFill/>
          </a:ln>
        </p:spPr>
      </p:pic>
      <p:sp>
        <p:nvSpPr>
          <p:cNvPr id="442" name="Google Shape;442;p58"/>
          <p:cNvSpPr txBox="1"/>
          <p:nvPr/>
        </p:nvSpPr>
        <p:spPr>
          <a:xfrm>
            <a:off x="6506825" y="2568300"/>
            <a:ext cx="2155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list integer is not a subclass of a list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a:t>
            </a:r>
            <a:r>
              <a:rPr b="1" lang="en"/>
              <a:t>wildcard</a:t>
            </a:r>
            <a:r>
              <a:rPr lang="en"/>
              <a:t> comes into pic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9"/>
          <p:cNvPicPr preferRelativeResize="0"/>
          <p:nvPr/>
        </p:nvPicPr>
        <p:blipFill>
          <a:blip r:embed="rId3">
            <a:alphaModFix/>
          </a:blip>
          <a:stretch>
            <a:fillRect/>
          </a:stretch>
        </p:blipFill>
        <p:spPr>
          <a:xfrm>
            <a:off x="152400" y="1170125"/>
            <a:ext cx="5771099" cy="3764400"/>
          </a:xfrm>
          <a:prstGeom prst="rect">
            <a:avLst/>
          </a:prstGeom>
          <a:noFill/>
          <a:ln>
            <a:noFill/>
          </a:ln>
        </p:spPr>
      </p:pic>
      <p:sp>
        <p:nvSpPr>
          <p:cNvPr id="448" name="Google Shape;448;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200">
                <a:solidFill>
                  <a:srgbClr val="0000FF"/>
                </a:solidFill>
                <a:latin typeface="Calibri"/>
                <a:ea typeface="Calibri"/>
                <a:cs typeface="Calibri"/>
                <a:sym typeface="Calibri"/>
              </a:rPr>
              <a:t>Wildcards</a:t>
            </a:r>
            <a:endParaRPr b="1" sz="2200">
              <a:solidFill>
                <a:srgbClr val="0000FF"/>
              </a:solidFill>
              <a:latin typeface="Calibri"/>
              <a:ea typeface="Calibri"/>
              <a:cs typeface="Calibri"/>
              <a:sym typeface="Calibri"/>
            </a:endParaRPr>
          </a:p>
        </p:txBody>
      </p:sp>
      <p:cxnSp>
        <p:nvCxnSpPr>
          <p:cNvPr id="449" name="Google Shape;449;p59"/>
          <p:cNvCxnSpPr/>
          <p:nvPr/>
        </p:nvCxnSpPr>
        <p:spPr>
          <a:xfrm flipH="1" rot="10800000">
            <a:off x="4439775" y="3431925"/>
            <a:ext cx="1914600" cy="734700"/>
          </a:xfrm>
          <a:prstGeom prst="straightConnector1">
            <a:avLst/>
          </a:prstGeom>
          <a:noFill/>
          <a:ln cap="flat" cmpd="sng" w="19050">
            <a:solidFill>
              <a:srgbClr val="FF0000"/>
            </a:solidFill>
            <a:prstDash val="solid"/>
            <a:round/>
            <a:headEnd len="med" w="med" type="triangle"/>
            <a:tailEnd len="med" w="med" type="none"/>
          </a:ln>
        </p:spPr>
      </p:cxnSp>
      <p:sp>
        <p:nvSpPr>
          <p:cNvPr id="450" name="Google Shape;450;p59"/>
          <p:cNvSpPr txBox="1"/>
          <p:nvPr/>
        </p:nvSpPr>
        <p:spPr>
          <a:xfrm>
            <a:off x="5965325" y="30874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Wildcard</a:t>
            </a:r>
            <a:endParaRPr>
              <a:solidFill>
                <a:srgbClr val="0000FF"/>
              </a:solidFill>
            </a:endParaRPr>
          </a:p>
        </p:txBody>
      </p:sp>
      <p:pic>
        <p:nvPicPr>
          <p:cNvPr id="451" name="Google Shape;451;p59"/>
          <p:cNvPicPr preferRelativeResize="0"/>
          <p:nvPr/>
        </p:nvPicPr>
        <p:blipFill>
          <a:blip r:embed="rId4">
            <a:alphaModFix/>
          </a:blip>
          <a:stretch>
            <a:fillRect/>
          </a:stretch>
        </p:blipFill>
        <p:spPr>
          <a:xfrm>
            <a:off x="4666075" y="486212"/>
            <a:ext cx="4477925" cy="490325"/>
          </a:xfrm>
          <a:prstGeom prst="rect">
            <a:avLst/>
          </a:prstGeom>
          <a:noFill/>
          <a:ln>
            <a:noFill/>
          </a:ln>
        </p:spPr>
      </p:pic>
      <p:sp>
        <p:nvSpPr>
          <p:cNvPr id="452" name="Google Shape;452;p59"/>
          <p:cNvSpPr txBox="1"/>
          <p:nvPr/>
        </p:nvSpPr>
        <p:spPr>
          <a:xfrm>
            <a:off x="4586377" y="146250"/>
            <a:ext cx="22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Bounded Generic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0"/>
          <p:cNvPicPr preferRelativeResize="0"/>
          <p:nvPr/>
        </p:nvPicPr>
        <p:blipFill>
          <a:blip r:embed="rId3">
            <a:alphaModFix/>
          </a:blip>
          <a:stretch>
            <a:fillRect/>
          </a:stretch>
        </p:blipFill>
        <p:spPr>
          <a:xfrm>
            <a:off x="365850" y="596325"/>
            <a:ext cx="6074975" cy="3820976"/>
          </a:xfrm>
          <a:prstGeom prst="rect">
            <a:avLst/>
          </a:prstGeom>
          <a:noFill/>
          <a:ln>
            <a:noFill/>
          </a:ln>
        </p:spPr>
      </p:pic>
      <p:sp>
        <p:nvSpPr>
          <p:cNvPr id="458" name="Google Shape;458;p60"/>
          <p:cNvSpPr txBox="1"/>
          <p:nvPr>
            <p:ph type="title"/>
          </p:nvPr>
        </p:nvSpPr>
        <p:spPr>
          <a:xfrm>
            <a:off x="311700" y="8007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200">
                <a:solidFill>
                  <a:srgbClr val="0000FF"/>
                </a:solidFill>
                <a:latin typeface="Calibri"/>
                <a:ea typeface="Calibri"/>
                <a:cs typeface="Calibri"/>
                <a:sym typeface="Calibri"/>
              </a:rPr>
              <a:t>Wildcards</a:t>
            </a:r>
            <a:endParaRPr b="1" sz="2200">
              <a:solidFill>
                <a:srgbClr val="0000FF"/>
              </a:solidFill>
              <a:latin typeface="Calibri"/>
              <a:ea typeface="Calibri"/>
              <a:cs typeface="Calibri"/>
              <a:sym typeface="Calibri"/>
            </a:endParaRPr>
          </a:p>
        </p:txBody>
      </p:sp>
      <p:pic>
        <p:nvPicPr>
          <p:cNvPr id="459" name="Google Shape;459;p60"/>
          <p:cNvPicPr preferRelativeResize="0"/>
          <p:nvPr/>
        </p:nvPicPr>
        <p:blipFill>
          <a:blip r:embed="rId4">
            <a:alphaModFix/>
          </a:blip>
          <a:stretch>
            <a:fillRect/>
          </a:stretch>
        </p:blipFill>
        <p:spPr>
          <a:xfrm>
            <a:off x="1215074" y="4455748"/>
            <a:ext cx="6321850" cy="654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200">
                <a:solidFill>
                  <a:srgbClr val="0000FF"/>
                </a:solidFill>
                <a:latin typeface="Calibri"/>
                <a:ea typeface="Calibri"/>
                <a:cs typeface="Calibri"/>
                <a:sym typeface="Calibri"/>
              </a:rPr>
              <a:t>References</a:t>
            </a:r>
            <a:endParaRPr b="1" sz="2200">
              <a:solidFill>
                <a:srgbClr val="0000FF"/>
              </a:solidFill>
              <a:latin typeface="Calibri"/>
              <a:ea typeface="Calibri"/>
              <a:cs typeface="Calibri"/>
              <a:sym typeface="Calibri"/>
            </a:endParaRPr>
          </a:p>
        </p:txBody>
      </p:sp>
      <p:sp>
        <p:nvSpPr>
          <p:cNvPr id="465" name="Google Shape;465;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133985" lvl="0" marL="182562" rtl="0" algn="l">
              <a:lnSpc>
                <a:spcPct val="100000"/>
              </a:lnSpc>
              <a:spcBef>
                <a:spcPts val="0"/>
              </a:spcBef>
              <a:spcAft>
                <a:spcPts val="0"/>
              </a:spcAft>
              <a:buClr>
                <a:srgbClr val="93A299"/>
              </a:buClr>
              <a:buSzPct val="85000"/>
              <a:buChar char="•"/>
            </a:pPr>
            <a:r>
              <a:rPr lang="en" sz="2000">
                <a:solidFill>
                  <a:srgbClr val="292934"/>
                </a:solidFill>
                <a:latin typeface="Calibri"/>
                <a:ea typeface="Calibri"/>
                <a:cs typeface="Calibri"/>
                <a:sym typeface="Calibri"/>
              </a:rPr>
              <a:t>Angelika Langer. </a:t>
            </a:r>
            <a:r>
              <a:rPr lang="en" sz="2000" u="sng">
                <a:solidFill>
                  <a:srgbClr val="0000FF"/>
                </a:solidFill>
                <a:latin typeface="Calibri"/>
                <a:ea typeface="Calibri"/>
                <a:cs typeface="Calibri"/>
                <a:sym typeface="Calibri"/>
                <a:hlinkClick r:id="rId3">
                  <a:extLst>
                    <a:ext uri="{A12FA001-AC4F-418D-AE19-62706E023703}">
                      <ahyp:hlinkClr val="tx"/>
                    </a:ext>
                  </a:extLst>
                </a:hlinkClick>
              </a:rPr>
              <a:t>Java Generics FAQ</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Gilad Bracha. </a:t>
            </a:r>
            <a:r>
              <a:rPr lang="en" sz="2000" u="sng">
                <a:solidFill>
                  <a:srgbClr val="0000FF"/>
                </a:solidFill>
                <a:latin typeface="Calibri"/>
                <a:ea typeface="Calibri"/>
                <a:cs typeface="Calibri"/>
                <a:sym typeface="Calibri"/>
                <a:hlinkClick r:id="rId4">
                  <a:extLst>
                    <a:ext uri="{A12FA001-AC4F-418D-AE19-62706E023703}">
                      <ahyp:hlinkClr val="tx"/>
                    </a:ext>
                  </a:extLst>
                </a:hlinkClick>
              </a:rPr>
              <a:t>Generics in the Java Programming Language</a:t>
            </a:r>
            <a:r>
              <a:rPr lang="en" sz="2000">
                <a:solidFill>
                  <a:srgbClr val="292934"/>
                </a:solidFill>
                <a:latin typeface="Calibri"/>
                <a:ea typeface="Calibri"/>
                <a:cs typeface="Calibri"/>
                <a:sym typeface="Calibri"/>
              </a:rPr>
              <a:t>.</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Paul Gibson. </a:t>
            </a:r>
            <a:r>
              <a:rPr lang="en" sz="2000" u="sng">
                <a:solidFill>
                  <a:srgbClr val="0000FF"/>
                </a:solidFill>
                <a:latin typeface="Calibri"/>
                <a:ea typeface="Calibri"/>
                <a:cs typeface="Calibri"/>
                <a:sym typeface="Calibri"/>
                <a:hlinkClick r:id="rId5">
                  <a:extLst>
                    <a:ext uri="{A12FA001-AC4F-418D-AE19-62706E023703}">
                      <ahyp:hlinkClr val="tx"/>
                    </a:ext>
                  </a:extLst>
                </a:hlinkClick>
              </a:rPr>
              <a:t>Generics (in Java) </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David R. Musser, Alexander A. Stepanov. </a:t>
            </a:r>
            <a:r>
              <a:rPr i="1" lang="en" sz="2000" u="sng">
                <a:solidFill>
                  <a:srgbClr val="0000FF"/>
                </a:solidFill>
                <a:latin typeface="Calibri"/>
                <a:ea typeface="Calibri"/>
                <a:cs typeface="Calibri"/>
                <a:sym typeface="Calibri"/>
                <a:hlinkClick r:id="rId6">
                  <a:extLst>
                    <a:ext uri="{A12FA001-AC4F-418D-AE19-62706E023703}">
                      <ahyp:hlinkClr val="tx"/>
                    </a:ext>
                  </a:extLst>
                </a:hlinkClick>
              </a:rPr>
              <a:t>Generic Programming</a:t>
            </a:r>
            <a:r>
              <a:rPr lang="en" sz="2000">
                <a:solidFill>
                  <a:srgbClr val="292934"/>
                </a:solidFill>
                <a:latin typeface="Calibri"/>
                <a:ea typeface="Calibri"/>
                <a:cs typeface="Calibri"/>
                <a:sym typeface="Calibri"/>
              </a:rPr>
              <a:t>. In International Symposium on Symbolic and Algebraic Computation (ISSAC 1988). Lecture Notes in Computer Science 358, Springer-Verlag, 1989, pp 13-25. </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Ronald Garcia, Jaakko Jarvi, Andrew Lumsdaine, Jeremy G. Siek, and Jeremiah Willcock. </a:t>
            </a:r>
            <a:r>
              <a:rPr i="1" lang="en" sz="2000" u="sng">
                <a:solidFill>
                  <a:srgbClr val="0000FF"/>
                </a:solidFill>
                <a:latin typeface="Calibri"/>
                <a:ea typeface="Calibri"/>
                <a:cs typeface="Calibri"/>
                <a:sym typeface="Calibri"/>
                <a:hlinkClick r:id="rId7">
                  <a:extLst>
                    <a:ext uri="{A12FA001-AC4F-418D-AE19-62706E023703}">
                      <ahyp:hlinkClr val="tx"/>
                    </a:ext>
                  </a:extLst>
                </a:hlinkClick>
              </a:rPr>
              <a:t>A Comparative Study of Language Support for Generic Programming</a:t>
            </a:r>
            <a:r>
              <a:rPr lang="en" sz="2000">
                <a:solidFill>
                  <a:srgbClr val="292934"/>
                </a:solidFill>
                <a:latin typeface="Calibri"/>
                <a:ea typeface="Calibri"/>
                <a:cs typeface="Calibri"/>
                <a:sym typeface="Calibri"/>
              </a:rPr>
              <a:t>. SIGPLAN Not. 38, 11 (October 2003), 115-134. doi=10.1145/949343.949317 </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Charles W. Krueger. </a:t>
            </a:r>
            <a:r>
              <a:rPr i="1" lang="en" sz="2000" u="sng">
                <a:solidFill>
                  <a:srgbClr val="0000FF"/>
                </a:solidFill>
                <a:latin typeface="Calibri"/>
                <a:ea typeface="Calibri"/>
                <a:cs typeface="Calibri"/>
                <a:sym typeface="Calibri"/>
                <a:hlinkClick r:id="rId8">
                  <a:extLst>
                    <a:ext uri="{A12FA001-AC4F-418D-AE19-62706E023703}">
                      <ahyp:hlinkClr val="tx"/>
                    </a:ext>
                  </a:extLst>
                </a:hlinkClick>
              </a:rPr>
              <a:t>Software reuse</a:t>
            </a:r>
            <a:r>
              <a:rPr lang="en" sz="2000">
                <a:solidFill>
                  <a:srgbClr val="292934"/>
                </a:solidFill>
                <a:latin typeface="Calibri"/>
                <a:ea typeface="Calibri"/>
                <a:cs typeface="Calibri"/>
                <a:sym typeface="Calibri"/>
              </a:rPr>
              <a:t>. ACM Comput. Surv. 24, 2 (June 1992), 131-183. doi=10.1145/130844.130856</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Ross Tate, Alan Leung, Sorin Lerner. </a:t>
            </a:r>
            <a:r>
              <a:rPr i="1" lang="en" sz="2000" u="sng">
                <a:solidFill>
                  <a:srgbClr val="0000FF"/>
                </a:solidFill>
                <a:latin typeface="Calibri"/>
                <a:ea typeface="Calibri"/>
                <a:cs typeface="Calibri"/>
                <a:sym typeface="Calibri"/>
                <a:hlinkClick r:id="rId9">
                  <a:extLst>
                    <a:ext uri="{A12FA001-AC4F-418D-AE19-62706E023703}">
                      <ahyp:hlinkClr val="tx"/>
                    </a:ext>
                  </a:extLst>
                </a:hlinkClick>
              </a:rPr>
              <a:t>Taming Wildcards in Java’s Type System</a:t>
            </a:r>
            <a:r>
              <a:rPr lang="en" sz="2000">
                <a:solidFill>
                  <a:srgbClr val="292934"/>
                </a:solidFill>
                <a:latin typeface="Calibri"/>
                <a:ea typeface="Calibri"/>
                <a:cs typeface="Calibri"/>
                <a:sym typeface="Calibri"/>
              </a:rPr>
              <a:t>. Technical Report. Cornell University. </a:t>
            </a:r>
            <a:endParaRPr sz="2000">
              <a:solidFill>
                <a:srgbClr val="292934"/>
              </a:solidFill>
              <a:latin typeface="Calibri"/>
              <a:ea typeface="Calibri"/>
              <a:cs typeface="Calibri"/>
              <a:sym typeface="Calibri"/>
            </a:endParaRPr>
          </a:p>
          <a:p>
            <a:pPr indent="-133985" lvl="0" marL="182562" rtl="0" algn="l">
              <a:lnSpc>
                <a:spcPct val="100000"/>
              </a:lnSpc>
              <a:spcBef>
                <a:spcPts val="400"/>
              </a:spcBef>
              <a:spcAft>
                <a:spcPts val="0"/>
              </a:spcAft>
              <a:buClr>
                <a:srgbClr val="93A299"/>
              </a:buClr>
              <a:buSzPct val="85000"/>
              <a:buChar char="•"/>
            </a:pPr>
            <a:r>
              <a:rPr lang="en" sz="2000">
                <a:solidFill>
                  <a:srgbClr val="292934"/>
                </a:solidFill>
                <a:latin typeface="Calibri"/>
                <a:ea typeface="Calibri"/>
                <a:cs typeface="Calibri"/>
                <a:sym typeface="Calibri"/>
              </a:rPr>
              <a:t>Joseph A. Goguen. </a:t>
            </a:r>
            <a:r>
              <a:rPr i="1" lang="en" sz="2000" u="sng">
                <a:solidFill>
                  <a:srgbClr val="0000FF"/>
                </a:solidFill>
                <a:latin typeface="Calibri"/>
                <a:ea typeface="Calibri"/>
                <a:cs typeface="Calibri"/>
                <a:sym typeface="Calibri"/>
                <a:hlinkClick r:id="rId10">
                  <a:extLst>
                    <a:ext uri="{A12FA001-AC4F-418D-AE19-62706E023703}">
                      <ahyp:hlinkClr val="tx"/>
                    </a:ext>
                  </a:extLst>
                </a:hlinkClick>
              </a:rPr>
              <a:t>Parameterized Programming</a:t>
            </a:r>
            <a:r>
              <a:rPr lang="en" sz="2000">
                <a:solidFill>
                  <a:srgbClr val="292934"/>
                </a:solidFill>
                <a:latin typeface="Calibri"/>
                <a:ea typeface="Calibri"/>
                <a:cs typeface="Calibri"/>
                <a:sym typeface="Calibri"/>
              </a:rPr>
              <a:t>. IEEE Trans. Softw. Eng. 10, 5 (September 1984), 528-543. doi=10.1109/TSE.1984.5010277</a:t>
            </a:r>
            <a:endParaRPr sz="2000">
              <a:solidFill>
                <a:srgbClr val="292934"/>
              </a:solidFill>
              <a:latin typeface="Calibri"/>
              <a:ea typeface="Calibri"/>
              <a:cs typeface="Calibri"/>
              <a:sym typeface="Calibri"/>
            </a:endParaRPr>
          </a:p>
          <a:p>
            <a:pPr indent="-144462" lvl="0" marL="182562" rtl="0" algn="l">
              <a:lnSpc>
                <a:spcPct val="100000"/>
              </a:lnSpc>
              <a:spcBef>
                <a:spcPts val="400"/>
              </a:spcBef>
              <a:spcAft>
                <a:spcPts val="0"/>
              </a:spcAft>
              <a:buClr>
                <a:srgbClr val="292934"/>
              </a:buClr>
              <a:buSzPct val="100000"/>
              <a:buFont typeface="Calibri"/>
              <a:buChar char="•"/>
            </a:pPr>
            <a:r>
              <a:rPr lang="en" sz="2000" u="sng">
                <a:solidFill>
                  <a:schemeClr val="hlink"/>
                </a:solidFill>
                <a:latin typeface="Calibri"/>
                <a:ea typeface="Calibri"/>
                <a:cs typeface="Calibri"/>
                <a:sym typeface="Calibri"/>
                <a:hlinkClick r:id="rId11"/>
              </a:rPr>
              <a:t>https://riptutorial.com/java/example/5954/deciding-between--t------super-t---and----extends-t-</a:t>
            </a:r>
            <a:endParaRPr sz="2000">
              <a:solidFill>
                <a:srgbClr val="292934"/>
              </a:solidFill>
              <a:latin typeface="Calibri"/>
              <a:ea typeface="Calibri"/>
              <a:cs typeface="Calibri"/>
              <a:sym typeface="Calibri"/>
            </a:endParaRPr>
          </a:p>
          <a:p>
            <a:pPr indent="-144462" lvl="0" marL="182562" rtl="0" algn="l">
              <a:lnSpc>
                <a:spcPct val="100000"/>
              </a:lnSpc>
              <a:spcBef>
                <a:spcPts val="400"/>
              </a:spcBef>
              <a:spcAft>
                <a:spcPts val="0"/>
              </a:spcAft>
              <a:buClr>
                <a:srgbClr val="292934"/>
              </a:buClr>
              <a:buSzPct val="100000"/>
              <a:buFont typeface="Calibri"/>
              <a:buChar char="•"/>
            </a:pPr>
            <a:r>
              <a:rPr lang="en" sz="2000" u="sng">
                <a:solidFill>
                  <a:schemeClr val="hlink"/>
                </a:solidFill>
                <a:latin typeface="Calibri"/>
                <a:ea typeface="Calibri"/>
                <a:cs typeface="Calibri"/>
                <a:sym typeface="Calibri"/>
                <a:hlinkClick r:id="rId12"/>
              </a:rPr>
              <a:t>http://www.angelikalanger.com/GenericsFAQ/FAQSections/TechnicalDetails.html</a:t>
            </a:r>
            <a:endParaRPr sz="2000">
              <a:solidFill>
                <a:srgbClr val="292934"/>
              </a:solidFill>
              <a:latin typeface="Calibri"/>
              <a:ea typeface="Calibri"/>
              <a:cs typeface="Calibri"/>
              <a:sym typeface="Calibri"/>
            </a:endParaRPr>
          </a:p>
          <a:p>
            <a:pPr indent="-144462" lvl="0" marL="182562" rtl="0" algn="l">
              <a:lnSpc>
                <a:spcPct val="100000"/>
              </a:lnSpc>
              <a:spcBef>
                <a:spcPts val="400"/>
              </a:spcBef>
              <a:spcAft>
                <a:spcPts val="0"/>
              </a:spcAft>
              <a:buClr>
                <a:srgbClr val="292934"/>
              </a:buClr>
              <a:buSzPct val="100000"/>
              <a:buFont typeface="Calibri"/>
              <a:buChar char="•"/>
            </a:pPr>
            <a:r>
              <a:rPr lang="en" sz="2000">
                <a:solidFill>
                  <a:srgbClr val="292934"/>
                </a:solidFill>
                <a:latin typeface="Calibri"/>
                <a:ea typeface="Calibri"/>
                <a:cs typeface="Calibri"/>
                <a:sym typeface="Calibri"/>
              </a:rPr>
              <a:t>https://docs.google.com/presentation/d/1We8vNCA9uCIaSDnDM5fvTVdfrEfNvpM8AdSdPEzWl_Q/edit#slide=id.p21</a:t>
            </a:r>
            <a:endParaRPr sz="2000">
              <a:solidFill>
                <a:srgbClr val="292934"/>
              </a:solidFill>
              <a:latin typeface="Calibri"/>
              <a:ea typeface="Calibri"/>
              <a:cs typeface="Calibri"/>
              <a:sym typeface="Calibri"/>
            </a:endParaRPr>
          </a:p>
          <a:p>
            <a:pPr indent="-144462" lvl="0" marL="182562" rtl="0" algn="l">
              <a:lnSpc>
                <a:spcPct val="100000"/>
              </a:lnSpc>
              <a:spcBef>
                <a:spcPts val="400"/>
              </a:spcBef>
              <a:spcAft>
                <a:spcPts val="0"/>
              </a:spcAft>
              <a:buClr>
                <a:srgbClr val="292934"/>
              </a:buClr>
              <a:buSzPct val="100000"/>
              <a:buFont typeface="Calibri"/>
              <a:buChar char="•"/>
            </a:pPr>
            <a:r>
              <a:t/>
            </a:r>
            <a:endParaRPr sz="2000">
              <a:solidFill>
                <a:srgbClr val="292934"/>
              </a:solidFill>
              <a:latin typeface="Calibri"/>
              <a:ea typeface="Calibri"/>
              <a:cs typeface="Calibri"/>
              <a:sym typeface="Calibri"/>
            </a:endParaRPr>
          </a:p>
          <a:p>
            <a:pPr indent="-144462" lvl="0" marL="182562" rtl="0" algn="l">
              <a:lnSpc>
                <a:spcPct val="100000"/>
              </a:lnSpc>
              <a:spcBef>
                <a:spcPts val="400"/>
              </a:spcBef>
              <a:spcAft>
                <a:spcPts val="0"/>
              </a:spcAft>
              <a:buClr>
                <a:srgbClr val="292934"/>
              </a:buClr>
              <a:buSzPct val="100000"/>
              <a:buFont typeface="Calibri"/>
              <a:buChar char="•"/>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74612" lvl="0" marL="182562" rtl="0" algn="l">
              <a:lnSpc>
                <a:spcPct val="100000"/>
              </a:lnSpc>
              <a:spcBef>
                <a:spcPts val="400"/>
              </a:spcBef>
              <a:spcAft>
                <a:spcPts val="0"/>
              </a:spcAft>
              <a:buClr>
                <a:srgbClr val="93A299"/>
              </a:buClr>
              <a:buSzPct val="85000"/>
              <a:buFont typeface="Arial"/>
              <a:buNone/>
            </a:pPr>
            <a:r>
              <a:t/>
            </a:r>
            <a:endParaRPr sz="2000">
              <a:solidFill>
                <a:srgbClr val="292934"/>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2362200" y="-125435"/>
            <a:ext cx="6242400" cy="523200"/>
          </a:xfrm>
          <a:prstGeom prst="rect">
            <a:avLst/>
          </a:prstGeom>
          <a:noFill/>
          <a:ln>
            <a:noFill/>
          </a:ln>
        </p:spPr>
        <p:txBody>
          <a:bodyPr anchorCtr="0" anchor="t" bIns="91425" lIns="91425" spcFirstLastPara="1" rIns="91425" wrap="square" tIns="91425">
            <a:spAutoFit/>
          </a:bodyPr>
          <a:lstStyle/>
          <a:p>
            <a:pPr indent="0" lvl="0" marL="228600" rtl="0" algn="l">
              <a:spcBef>
                <a:spcPts val="0"/>
              </a:spcBef>
              <a:spcAft>
                <a:spcPts val="0"/>
              </a:spcAft>
              <a:buNone/>
            </a:pPr>
            <a:r>
              <a:rPr b="1" lang="en" sz="2200">
                <a:solidFill>
                  <a:srgbClr val="0000FF"/>
                </a:solidFill>
                <a:latin typeface="Calibri"/>
                <a:ea typeface="Calibri"/>
                <a:cs typeface="Calibri"/>
                <a:sym typeface="Calibri"/>
              </a:rPr>
              <a:t>Erasure and Translation</a:t>
            </a:r>
            <a:endParaRPr b="1" sz="2200">
              <a:solidFill>
                <a:srgbClr val="0000FF"/>
              </a:solidFill>
              <a:latin typeface="Calibri"/>
              <a:ea typeface="Calibri"/>
              <a:cs typeface="Calibri"/>
              <a:sym typeface="Calibri"/>
            </a:endParaRPr>
          </a:p>
        </p:txBody>
      </p:sp>
      <p:grpSp>
        <p:nvGrpSpPr>
          <p:cNvPr id="78" name="Google Shape;78;p17"/>
          <p:cNvGrpSpPr/>
          <p:nvPr/>
        </p:nvGrpSpPr>
        <p:grpSpPr>
          <a:xfrm>
            <a:off x="313441" y="334419"/>
            <a:ext cx="4695155" cy="3076456"/>
            <a:chOff x="313441" y="334419"/>
            <a:chExt cx="4695155" cy="3076456"/>
          </a:xfrm>
        </p:grpSpPr>
        <p:grpSp>
          <p:nvGrpSpPr>
            <p:cNvPr id="79" name="Google Shape;79;p17"/>
            <p:cNvGrpSpPr/>
            <p:nvPr/>
          </p:nvGrpSpPr>
          <p:grpSpPr>
            <a:xfrm>
              <a:off x="313441" y="334419"/>
              <a:ext cx="4695155" cy="3076445"/>
              <a:chOff x="846013" y="219825"/>
              <a:chExt cx="7553338" cy="4838700"/>
            </a:xfrm>
          </p:grpSpPr>
          <p:grpSp>
            <p:nvGrpSpPr>
              <p:cNvPr id="80" name="Google Shape;80;p17"/>
              <p:cNvGrpSpPr/>
              <p:nvPr/>
            </p:nvGrpSpPr>
            <p:grpSpPr>
              <a:xfrm>
                <a:off x="846013" y="219825"/>
                <a:ext cx="7553338" cy="4838700"/>
                <a:chOff x="846013" y="219825"/>
                <a:chExt cx="7553338" cy="4838700"/>
              </a:xfrm>
            </p:grpSpPr>
            <p:pic>
              <p:nvPicPr>
                <p:cNvPr id="81" name="Google Shape;81;p17"/>
                <p:cNvPicPr preferRelativeResize="0"/>
                <p:nvPr/>
              </p:nvPicPr>
              <p:blipFill>
                <a:blip r:embed="rId3">
                  <a:alphaModFix/>
                </a:blip>
                <a:stretch>
                  <a:fillRect/>
                </a:stretch>
              </p:blipFill>
              <p:spPr>
                <a:xfrm>
                  <a:off x="846013" y="219825"/>
                  <a:ext cx="7451967" cy="4838700"/>
                </a:xfrm>
                <a:prstGeom prst="rect">
                  <a:avLst/>
                </a:prstGeom>
                <a:noFill/>
                <a:ln>
                  <a:noFill/>
                </a:ln>
              </p:spPr>
            </p:pic>
            <p:sp>
              <p:nvSpPr>
                <p:cNvPr id="82" name="Google Shape;82;p17"/>
                <p:cNvSpPr/>
                <p:nvPr/>
              </p:nvSpPr>
              <p:spPr>
                <a:xfrm>
                  <a:off x="7691650" y="3040250"/>
                  <a:ext cx="707700" cy="57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7"/>
              <p:cNvSpPr txBox="1"/>
              <p:nvPr/>
            </p:nvSpPr>
            <p:spPr>
              <a:xfrm>
                <a:off x="7558591" y="2874945"/>
                <a:ext cx="262800" cy="5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a:t>
                </a:r>
                <a:endParaRPr sz="900"/>
              </a:p>
            </p:txBody>
          </p:sp>
        </p:grpSp>
        <p:sp>
          <p:nvSpPr>
            <p:cNvPr id="84" name="Google Shape;84;p17"/>
            <p:cNvSpPr/>
            <p:nvPr/>
          </p:nvSpPr>
          <p:spPr>
            <a:xfrm>
              <a:off x="485375" y="2945875"/>
              <a:ext cx="3774900" cy="46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 name="Google Shape;85;p17"/>
          <p:cNvPicPr preferRelativeResize="0"/>
          <p:nvPr/>
        </p:nvPicPr>
        <p:blipFill>
          <a:blip r:embed="rId4">
            <a:alphaModFix/>
          </a:blip>
          <a:stretch>
            <a:fillRect/>
          </a:stretch>
        </p:blipFill>
        <p:spPr>
          <a:xfrm>
            <a:off x="4008325" y="2997796"/>
            <a:ext cx="5197100" cy="2019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1" name="Google Shape;47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3"/>
          <p:cNvSpPr txBox="1"/>
          <p:nvPr>
            <p:ph idx="1" type="body"/>
          </p:nvPr>
        </p:nvSpPr>
        <p:spPr>
          <a:xfrm>
            <a:off x="159300" y="85675"/>
            <a:ext cx="8520600" cy="3416400"/>
          </a:xfrm>
          <a:prstGeom prst="rect">
            <a:avLst/>
          </a:prstGeom>
        </p:spPr>
        <p:txBody>
          <a:bodyPr anchorCtr="0" anchor="t" bIns="91425" lIns="91425" spcFirstLastPara="1" rIns="91425" wrap="square" tIns="91425">
            <a:normAutofit/>
          </a:bodyPr>
          <a:lstStyle/>
          <a:p>
            <a:pPr indent="0" lvl="0" marL="0" rtl="0" algn="l">
              <a:spcBef>
                <a:spcPts val="2400"/>
              </a:spcBef>
              <a:spcAft>
                <a:spcPts val="0"/>
              </a:spcAft>
              <a:buClr>
                <a:schemeClr val="dk1"/>
              </a:buClr>
              <a:buSzPts val="1100"/>
              <a:buFont typeface="Arial"/>
              <a:buNone/>
            </a:pPr>
            <a:r>
              <a:rPr b="1" lang="en" sz="1200">
                <a:solidFill>
                  <a:schemeClr val="dk1"/>
                </a:solidFill>
              </a:rPr>
              <a:t>Can a generic method override a non-generic one?</a:t>
            </a:r>
            <a:endParaRPr b="1" sz="1200">
              <a:solidFill>
                <a:schemeClr val="dk1"/>
              </a:solidFill>
            </a:endParaRPr>
          </a:p>
          <a:p>
            <a:pPr indent="0" lvl="0" marL="0" rtl="0" algn="l">
              <a:spcBef>
                <a:spcPts val="600"/>
              </a:spcBef>
              <a:spcAft>
                <a:spcPts val="0"/>
              </a:spcAft>
              <a:buNone/>
            </a:pPr>
            <a:r>
              <a:rPr b="1" i="1" lang="en" sz="1100">
                <a:solidFill>
                  <a:schemeClr val="dk1"/>
                </a:solidFill>
              </a:rPr>
              <a:t>No.</a:t>
            </a:r>
            <a:endParaRPr b="1" i="1" sz="1100">
              <a:solidFill>
                <a:schemeClr val="dk1"/>
              </a:solidFill>
            </a:endParaRPr>
          </a:p>
          <a:p>
            <a:pPr indent="0" lvl="0" marL="0" rtl="0" algn="l">
              <a:spcBef>
                <a:spcPts val="1200"/>
              </a:spcBef>
              <a:spcAft>
                <a:spcPts val="1200"/>
              </a:spcAft>
              <a:buNone/>
            </a:pPr>
            <a:r>
              <a:t/>
            </a:r>
            <a:endParaRPr b="1" i="1" sz="1100">
              <a:solidFill>
                <a:schemeClr val="dk1"/>
              </a:solidFill>
            </a:endParaRPr>
          </a:p>
        </p:txBody>
      </p:sp>
      <p:pic>
        <p:nvPicPr>
          <p:cNvPr id="477" name="Google Shape;477;p63"/>
          <p:cNvPicPr preferRelativeResize="0"/>
          <p:nvPr/>
        </p:nvPicPr>
        <p:blipFill>
          <a:blip r:embed="rId3">
            <a:alphaModFix/>
          </a:blip>
          <a:stretch>
            <a:fillRect/>
          </a:stretch>
        </p:blipFill>
        <p:spPr>
          <a:xfrm>
            <a:off x="252075" y="738650"/>
            <a:ext cx="4236676" cy="1949150"/>
          </a:xfrm>
          <a:prstGeom prst="rect">
            <a:avLst/>
          </a:prstGeom>
          <a:noFill/>
          <a:ln>
            <a:noFill/>
          </a:ln>
        </p:spPr>
      </p:pic>
      <p:sp>
        <p:nvSpPr>
          <p:cNvPr id="478" name="Google Shape;478;p63"/>
          <p:cNvSpPr txBox="1"/>
          <p:nvPr/>
        </p:nvSpPr>
        <p:spPr>
          <a:xfrm>
            <a:off x="228600" y="2590800"/>
            <a:ext cx="3744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Although the erasures of the subtype methods have signatures that are identical to the supertype methods' signatures the r</a:t>
            </a:r>
            <a:r>
              <a:rPr b="1" lang="en" sz="1100"/>
              <a:t>espective signatures are not override-equivalent.</a:t>
            </a:r>
            <a:r>
              <a:rPr lang="en" sz="1100"/>
              <a:t>  The override-equivalence only holds when the subtype method's signature is identical to the erasure of the supertype method's signature, but not vice versa.</a:t>
            </a:r>
            <a:endParaRPr sz="1100"/>
          </a:p>
          <a:p>
            <a:pPr indent="0" lvl="0" marL="0" rtl="0" algn="l">
              <a:spcBef>
                <a:spcPts val="0"/>
              </a:spcBef>
              <a:spcAft>
                <a:spcPts val="0"/>
              </a:spcAft>
              <a:buNone/>
            </a:pPr>
            <a:r>
              <a:rPr lang="en" sz="1100"/>
              <a:t>Consequently, the subtype methods overload, instead of override, the supertype methods.  Moreover, the fact that the erasures of corresponding methods in super- and subtype are identical is in conflict with the rule that a class (the subclass in this case) must not have methods with identical erasures.  As a result the compiler issues error messages. </a:t>
            </a:r>
            <a:endParaRPr sz="1100"/>
          </a:p>
        </p:txBody>
      </p:sp>
      <p:sp>
        <p:nvSpPr>
          <p:cNvPr id="479" name="Google Shape;479;p63"/>
          <p:cNvSpPr txBox="1"/>
          <p:nvPr/>
        </p:nvSpPr>
        <p:spPr>
          <a:xfrm>
            <a:off x="4739025" y="-33700"/>
            <a:ext cx="413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 (of a supertype with non-generic methods and a subtype with generic methods; not recommended): </a:t>
            </a:r>
            <a:endParaRPr b="1"/>
          </a:p>
        </p:txBody>
      </p:sp>
      <p:pic>
        <p:nvPicPr>
          <p:cNvPr id="480" name="Google Shape;480;p63"/>
          <p:cNvPicPr preferRelativeResize="0"/>
          <p:nvPr/>
        </p:nvPicPr>
        <p:blipFill>
          <a:blip r:embed="rId4">
            <a:alphaModFix/>
          </a:blip>
          <a:stretch>
            <a:fillRect/>
          </a:stretch>
        </p:blipFill>
        <p:spPr>
          <a:xfrm>
            <a:off x="4867150" y="863875"/>
            <a:ext cx="3223025" cy="962975"/>
          </a:xfrm>
          <a:prstGeom prst="rect">
            <a:avLst/>
          </a:prstGeom>
          <a:noFill/>
          <a:ln>
            <a:noFill/>
          </a:ln>
        </p:spPr>
      </p:pic>
      <p:sp>
        <p:nvSpPr>
          <p:cNvPr id="481" name="Google Shape;481;p63"/>
          <p:cNvSpPr txBox="1"/>
          <p:nvPr/>
        </p:nvSpPr>
        <p:spPr>
          <a:xfrm>
            <a:off x="4608300" y="1941600"/>
            <a:ext cx="4641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This subclass compiles, but it does not show an example of overriding, but instead of overloading. This is because the supertype methods have the signatures set(Object) and get() , while the subtype methods have the signatures &lt;$T1_extends_Number&gt;set($T1_extends_Number) and &lt;$T1_extends_Number&gt;get() .  In this example, not even the erasures of the signatures are identical, so that there is not the slightest chance that the subtype methods could override the supertype methods.  Instead, the subtype methods overload the supertype methods. What happens when we invoke the overloaded methods? </a:t>
            </a:r>
            <a:endParaRPr sz="1000"/>
          </a:p>
        </p:txBody>
      </p:sp>
      <p:pic>
        <p:nvPicPr>
          <p:cNvPr id="482" name="Google Shape;482;p63"/>
          <p:cNvPicPr preferRelativeResize="0"/>
          <p:nvPr/>
        </p:nvPicPr>
        <p:blipFill>
          <a:blip r:embed="rId5">
            <a:alphaModFix/>
          </a:blip>
          <a:stretch>
            <a:fillRect/>
          </a:stretch>
        </p:blipFill>
        <p:spPr>
          <a:xfrm>
            <a:off x="4707976" y="3483245"/>
            <a:ext cx="2884019" cy="1494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txBox="1"/>
          <p:nvPr/>
        </p:nvSpPr>
        <p:spPr>
          <a:xfrm>
            <a:off x="282225" y="390475"/>
            <a:ext cx="4031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1200">
                <a:solidFill>
                  <a:schemeClr val="dk1"/>
                </a:solidFill>
              </a:rPr>
              <a:t>Can a non-generic method override a generic one?</a:t>
            </a:r>
            <a:endParaRPr/>
          </a:p>
        </p:txBody>
      </p:sp>
      <p:sp>
        <p:nvSpPr>
          <p:cNvPr id="488" name="Google Shape;488;p64"/>
          <p:cNvSpPr txBox="1"/>
          <p:nvPr/>
        </p:nvSpPr>
        <p:spPr>
          <a:xfrm>
            <a:off x="396825" y="6894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solidFill>
                  <a:schemeClr val="dk1"/>
                </a:solidFill>
              </a:rPr>
              <a:t>Yes.</a:t>
            </a:r>
            <a:endParaRPr/>
          </a:p>
        </p:txBody>
      </p:sp>
      <p:pic>
        <p:nvPicPr>
          <p:cNvPr id="489" name="Google Shape;489;p64"/>
          <p:cNvPicPr preferRelativeResize="0"/>
          <p:nvPr/>
        </p:nvPicPr>
        <p:blipFill>
          <a:blip r:embed="rId3">
            <a:alphaModFix/>
          </a:blip>
          <a:stretch>
            <a:fillRect/>
          </a:stretch>
        </p:blipFill>
        <p:spPr>
          <a:xfrm>
            <a:off x="396825" y="1004175"/>
            <a:ext cx="3886325" cy="1811100"/>
          </a:xfrm>
          <a:prstGeom prst="rect">
            <a:avLst/>
          </a:prstGeom>
          <a:noFill/>
          <a:ln>
            <a:noFill/>
          </a:ln>
        </p:spPr>
      </p:pic>
      <p:sp>
        <p:nvSpPr>
          <p:cNvPr id="490" name="Google Shape;490;p64"/>
          <p:cNvSpPr txBox="1"/>
          <p:nvPr/>
        </p:nvSpPr>
        <p:spPr>
          <a:xfrm>
            <a:off x="386000" y="3061700"/>
            <a:ext cx="3744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Here the subtype methods have signatures, namely set(Object) and get() , that are identical to the erasures of the supertype methods.  These type-erased signatures are considered override-equivalent.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5"/>
          <p:cNvPicPr preferRelativeResize="0"/>
          <p:nvPr/>
        </p:nvPicPr>
        <p:blipFill>
          <a:blip r:embed="rId3">
            <a:alphaModFix/>
          </a:blip>
          <a:stretch>
            <a:fillRect/>
          </a:stretch>
        </p:blipFill>
        <p:spPr>
          <a:xfrm>
            <a:off x="840950" y="730775"/>
            <a:ext cx="7572375" cy="3190875"/>
          </a:xfrm>
          <a:prstGeom prst="rect">
            <a:avLst/>
          </a:prstGeom>
          <a:noFill/>
          <a:ln>
            <a:noFill/>
          </a:ln>
        </p:spPr>
      </p:pic>
      <p:sp>
        <p:nvSpPr>
          <p:cNvPr id="496" name="Google Shape;496;p65"/>
          <p:cNvSpPr/>
          <p:nvPr/>
        </p:nvSpPr>
        <p:spPr>
          <a:xfrm>
            <a:off x="1225625" y="1900400"/>
            <a:ext cx="2809200" cy="75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5"/>
          <p:cNvSpPr/>
          <p:nvPr/>
        </p:nvSpPr>
        <p:spPr>
          <a:xfrm>
            <a:off x="5282125" y="3003000"/>
            <a:ext cx="2809200" cy="75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65"/>
          <p:cNvPicPr preferRelativeResize="0"/>
          <p:nvPr/>
        </p:nvPicPr>
        <p:blipFill>
          <a:blip r:embed="rId4">
            <a:alphaModFix/>
          </a:blip>
          <a:stretch>
            <a:fillRect/>
          </a:stretch>
        </p:blipFill>
        <p:spPr>
          <a:xfrm>
            <a:off x="1429800" y="1950912"/>
            <a:ext cx="2251800" cy="750600"/>
          </a:xfrm>
          <a:prstGeom prst="rect">
            <a:avLst/>
          </a:prstGeom>
          <a:noFill/>
          <a:ln>
            <a:noFill/>
          </a:ln>
        </p:spPr>
      </p:pic>
      <p:sp>
        <p:nvSpPr>
          <p:cNvPr id="499" name="Google Shape;499;p65"/>
          <p:cNvSpPr/>
          <p:nvPr/>
        </p:nvSpPr>
        <p:spPr>
          <a:xfrm>
            <a:off x="1280700" y="3022750"/>
            <a:ext cx="2568300" cy="75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219825" y="900650"/>
            <a:ext cx="3584200" cy="3137275"/>
          </a:xfrm>
          <a:prstGeom prst="rect">
            <a:avLst/>
          </a:prstGeom>
          <a:noFill/>
          <a:ln>
            <a:noFill/>
          </a:ln>
        </p:spPr>
      </p:pic>
      <p:grpSp>
        <p:nvGrpSpPr>
          <p:cNvPr id="91" name="Google Shape;91;p18"/>
          <p:cNvGrpSpPr/>
          <p:nvPr/>
        </p:nvGrpSpPr>
        <p:grpSpPr>
          <a:xfrm>
            <a:off x="4613325" y="1916838"/>
            <a:ext cx="3972900" cy="1755938"/>
            <a:chOff x="4613325" y="1916838"/>
            <a:chExt cx="3972900" cy="1755938"/>
          </a:xfrm>
        </p:grpSpPr>
        <p:pic>
          <p:nvPicPr>
            <p:cNvPr id="92" name="Google Shape;92;p18"/>
            <p:cNvPicPr preferRelativeResize="0"/>
            <p:nvPr/>
          </p:nvPicPr>
          <p:blipFill>
            <a:blip r:embed="rId4">
              <a:alphaModFix/>
            </a:blip>
            <a:stretch>
              <a:fillRect/>
            </a:stretch>
          </p:blipFill>
          <p:spPr>
            <a:xfrm>
              <a:off x="4623800" y="1916838"/>
              <a:ext cx="3067050" cy="1104900"/>
            </a:xfrm>
            <a:prstGeom prst="rect">
              <a:avLst/>
            </a:prstGeom>
            <a:noFill/>
            <a:ln>
              <a:noFill/>
            </a:ln>
          </p:spPr>
        </p:pic>
        <p:sp>
          <p:nvSpPr>
            <p:cNvPr id="93" name="Google Shape;93;p18"/>
            <p:cNvSpPr txBox="1"/>
            <p:nvPr/>
          </p:nvSpPr>
          <p:spPr>
            <a:xfrm>
              <a:off x="4613325" y="3057175"/>
              <a:ext cx="397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Store object can hold only Bookmark instance or one of </a:t>
              </a:r>
              <a:r>
                <a:rPr lang="en"/>
                <a:t>it's</a:t>
              </a:r>
              <a:r>
                <a:rPr lang="en"/>
                <a:t> subtype instance.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3216475" y="4413178"/>
            <a:ext cx="1968500" cy="381000"/>
          </a:xfrm>
          <a:prstGeom prst="rect">
            <a:avLst/>
          </a:prstGeom>
          <a:noFill/>
          <a:ln>
            <a:noFill/>
          </a:ln>
        </p:spPr>
      </p:pic>
      <p:sp>
        <p:nvSpPr>
          <p:cNvPr id="99" name="Google Shape;99;p19"/>
          <p:cNvSpPr txBox="1"/>
          <p:nvPr/>
        </p:nvSpPr>
        <p:spPr>
          <a:xfrm>
            <a:off x="4475625" y="23875"/>
            <a:ext cx="39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What issues we can face here ?</a:t>
            </a:r>
            <a:endParaRPr b="1"/>
          </a:p>
        </p:txBody>
      </p:sp>
      <p:pic>
        <p:nvPicPr>
          <p:cNvPr id="100" name="Google Shape;100;p19"/>
          <p:cNvPicPr preferRelativeResize="0"/>
          <p:nvPr/>
        </p:nvPicPr>
        <p:blipFill>
          <a:blip r:embed="rId4">
            <a:alphaModFix/>
          </a:blip>
          <a:stretch>
            <a:fillRect/>
          </a:stretch>
        </p:blipFill>
        <p:spPr>
          <a:xfrm>
            <a:off x="152400" y="685800"/>
            <a:ext cx="3752850" cy="3857625"/>
          </a:xfrm>
          <a:prstGeom prst="rect">
            <a:avLst/>
          </a:prstGeom>
          <a:noFill/>
          <a:ln>
            <a:noFill/>
          </a:ln>
        </p:spPr>
      </p:pic>
      <p:pic>
        <p:nvPicPr>
          <p:cNvPr id="101" name="Google Shape;101;p19"/>
          <p:cNvPicPr preferRelativeResize="0"/>
          <p:nvPr/>
        </p:nvPicPr>
        <p:blipFill>
          <a:blip r:embed="rId5">
            <a:alphaModFix/>
          </a:blip>
          <a:stretch>
            <a:fillRect/>
          </a:stretch>
        </p:blipFill>
        <p:spPr>
          <a:xfrm>
            <a:off x="4572000" y="784597"/>
            <a:ext cx="4267299" cy="1100525"/>
          </a:xfrm>
          <a:prstGeom prst="rect">
            <a:avLst/>
          </a:prstGeom>
          <a:noFill/>
          <a:ln>
            <a:noFill/>
          </a:ln>
        </p:spPr>
      </p:pic>
      <p:pic>
        <p:nvPicPr>
          <p:cNvPr id="102" name="Google Shape;102;p19"/>
          <p:cNvPicPr preferRelativeResize="0"/>
          <p:nvPr/>
        </p:nvPicPr>
        <p:blipFill>
          <a:blip r:embed="rId6">
            <a:alphaModFix/>
          </a:blip>
          <a:stretch>
            <a:fillRect/>
          </a:stretch>
        </p:blipFill>
        <p:spPr>
          <a:xfrm>
            <a:off x="4572000" y="2390460"/>
            <a:ext cx="3972900" cy="464365"/>
          </a:xfrm>
          <a:prstGeom prst="rect">
            <a:avLst/>
          </a:prstGeom>
          <a:noFill/>
          <a:ln>
            <a:noFill/>
          </a:ln>
        </p:spPr>
      </p:pic>
      <p:pic>
        <p:nvPicPr>
          <p:cNvPr id="103" name="Google Shape;103;p19"/>
          <p:cNvPicPr preferRelativeResize="0"/>
          <p:nvPr/>
        </p:nvPicPr>
        <p:blipFill>
          <a:blip r:embed="rId7">
            <a:alphaModFix/>
          </a:blip>
          <a:stretch>
            <a:fillRect/>
          </a:stretch>
        </p:blipFill>
        <p:spPr>
          <a:xfrm>
            <a:off x="4642004" y="3134100"/>
            <a:ext cx="4328947" cy="464375"/>
          </a:xfrm>
          <a:prstGeom prst="rect">
            <a:avLst/>
          </a:prstGeom>
          <a:noFill/>
          <a:ln>
            <a:noFill/>
          </a:ln>
        </p:spPr>
      </p:pic>
      <p:grpSp>
        <p:nvGrpSpPr>
          <p:cNvPr id="104" name="Google Shape;104;p19"/>
          <p:cNvGrpSpPr/>
          <p:nvPr/>
        </p:nvGrpSpPr>
        <p:grpSpPr>
          <a:xfrm>
            <a:off x="4689050" y="3557075"/>
            <a:ext cx="4041900" cy="945175"/>
            <a:chOff x="4689050" y="4166675"/>
            <a:chExt cx="4041900" cy="945175"/>
          </a:xfrm>
        </p:grpSpPr>
        <p:pic>
          <p:nvPicPr>
            <p:cNvPr id="105" name="Google Shape;105;p19"/>
            <p:cNvPicPr preferRelativeResize="0"/>
            <p:nvPr/>
          </p:nvPicPr>
          <p:blipFill>
            <a:blip r:embed="rId8">
              <a:alphaModFix/>
            </a:blip>
            <a:stretch>
              <a:fillRect/>
            </a:stretch>
          </p:blipFill>
          <p:spPr>
            <a:xfrm>
              <a:off x="5715925" y="4166675"/>
              <a:ext cx="1752933" cy="328675"/>
            </a:xfrm>
            <a:prstGeom prst="rect">
              <a:avLst/>
            </a:prstGeom>
            <a:noFill/>
            <a:ln>
              <a:noFill/>
            </a:ln>
          </p:spPr>
        </p:pic>
        <p:sp>
          <p:nvSpPr>
            <p:cNvPr id="106" name="Google Shape;106;p19"/>
            <p:cNvSpPr txBox="1"/>
            <p:nvPr/>
          </p:nvSpPr>
          <p:spPr>
            <a:xfrm>
              <a:off x="4689050" y="4496250"/>
              <a:ext cx="404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kind of issues we can encounter when we use object as a polymorphic type.</a:t>
              </a:r>
              <a:endParaRPr/>
            </a:p>
          </p:txBody>
        </p:sp>
      </p:grpSp>
      <p:pic>
        <p:nvPicPr>
          <p:cNvPr id="107" name="Google Shape;107;p19"/>
          <p:cNvPicPr preferRelativeResize="0"/>
          <p:nvPr/>
        </p:nvPicPr>
        <p:blipFill>
          <a:blip r:embed="rId9">
            <a:alphaModFix/>
          </a:blip>
          <a:stretch>
            <a:fillRect/>
          </a:stretch>
        </p:blipFill>
        <p:spPr>
          <a:xfrm>
            <a:off x="521475" y="4045475"/>
            <a:ext cx="1803499" cy="328675"/>
          </a:xfrm>
          <a:prstGeom prst="rect">
            <a:avLst/>
          </a:prstGeom>
          <a:noFill/>
          <a:ln>
            <a:noFill/>
          </a:ln>
        </p:spPr>
      </p:pic>
      <p:pic>
        <p:nvPicPr>
          <p:cNvPr id="108" name="Google Shape;108;p19"/>
          <p:cNvPicPr preferRelativeResize="0"/>
          <p:nvPr/>
        </p:nvPicPr>
        <p:blipFill>
          <a:blip r:embed="rId10">
            <a:alphaModFix/>
          </a:blip>
          <a:stretch>
            <a:fillRect/>
          </a:stretch>
        </p:blipFill>
        <p:spPr>
          <a:xfrm>
            <a:off x="6350350" y="4378750"/>
            <a:ext cx="2194560" cy="381000"/>
          </a:xfrm>
          <a:prstGeom prst="rect">
            <a:avLst/>
          </a:prstGeom>
          <a:noFill/>
          <a:ln>
            <a:noFill/>
          </a:ln>
        </p:spPr>
      </p:pic>
      <p:sp>
        <p:nvSpPr>
          <p:cNvPr id="109" name="Google Shape;109;p19"/>
          <p:cNvSpPr txBox="1"/>
          <p:nvPr/>
        </p:nvSpPr>
        <p:spPr>
          <a:xfrm>
            <a:off x="5810475" y="4757000"/>
            <a:ext cx="549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Type </a:t>
            </a:r>
            <a:r>
              <a:rPr lang="en" sz="1300"/>
              <a:t>safety</a:t>
            </a:r>
            <a:r>
              <a:rPr lang="en" sz="1300"/>
              <a:t> check is done during runtime.</a:t>
            </a:r>
            <a:endParaRPr sz="1300"/>
          </a:p>
        </p:txBody>
      </p:sp>
      <p:sp>
        <p:nvSpPr>
          <p:cNvPr id="110" name="Google Shape;110;p19"/>
          <p:cNvSpPr txBox="1"/>
          <p:nvPr/>
        </p:nvSpPr>
        <p:spPr>
          <a:xfrm>
            <a:off x="123950" y="4695950"/>
            <a:ext cx="5735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0000FF"/>
                </a:solidFill>
              </a:rPr>
              <a:t>To resolve all these issues and avoid run time exceptions designers implemented Generics to check issues during compile time itself</a:t>
            </a:r>
            <a:endParaRPr b="1" sz="11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235025" y="648175"/>
            <a:ext cx="2990850" cy="3305175"/>
          </a:xfrm>
          <a:prstGeom prst="rect">
            <a:avLst/>
          </a:prstGeom>
          <a:noFill/>
          <a:ln>
            <a:noFill/>
          </a:ln>
        </p:spPr>
      </p:pic>
      <p:sp>
        <p:nvSpPr>
          <p:cNvPr id="116" name="Google Shape;116;p20"/>
          <p:cNvSpPr txBox="1"/>
          <p:nvPr/>
        </p:nvSpPr>
        <p:spPr>
          <a:xfrm>
            <a:off x="0" y="0"/>
            <a:ext cx="3000000" cy="523200"/>
          </a:xfrm>
          <a:prstGeom prst="rect">
            <a:avLst/>
          </a:prstGeom>
          <a:noFill/>
          <a:ln>
            <a:noFill/>
          </a:ln>
        </p:spPr>
        <p:txBody>
          <a:bodyPr anchorCtr="0" anchor="t" bIns="91425" lIns="91425" spcFirstLastPara="1" rIns="91425" wrap="square" tIns="91425">
            <a:spAutoFit/>
          </a:bodyPr>
          <a:lstStyle/>
          <a:p>
            <a:pPr indent="0" lvl="0" marL="228600" rtl="0" algn="l">
              <a:spcBef>
                <a:spcPts val="0"/>
              </a:spcBef>
              <a:spcAft>
                <a:spcPts val="0"/>
              </a:spcAft>
              <a:buNone/>
            </a:pPr>
            <a:r>
              <a:rPr b="1" lang="en" sz="2200">
                <a:solidFill>
                  <a:srgbClr val="0000FF"/>
                </a:solidFill>
                <a:latin typeface="Calibri"/>
                <a:ea typeface="Calibri"/>
                <a:cs typeface="Calibri"/>
                <a:sym typeface="Calibri"/>
              </a:rPr>
              <a:t>Generics</a:t>
            </a:r>
            <a:endParaRPr b="1" sz="2200">
              <a:solidFill>
                <a:srgbClr val="0000FF"/>
              </a:solidFill>
              <a:latin typeface="Calibri"/>
              <a:ea typeface="Calibri"/>
              <a:cs typeface="Calibri"/>
              <a:sym typeface="Calibri"/>
            </a:endParaRPr>
          </a:p>
        </p:txBody>
      </p:sp>
      <p:pic>
        <p:nvPicPr>
          <p:cNvPr id="117" name="Google Shape;117;p20"/>
          <p:cNvPicPr preferRelativeResize="0"/>
          <p:nvPr/>
        </p:nvPicPr>
        <p:blipFill>
          <a:blip r:embed="rId4">
            <a:alphaModFix/>
          </a:blip>
          <a:stretch>
            <a:fillRect/>
          </a:stretch>
        </p:blipFill>
        <p:spPr>
          <a:xfrm>
            <a:off x="4000500" y="890700"/>
            <a:ext cx="4756975" cy="1105375"/>
          </a:xfrm>
          <a:prstGeom prst="rect">
            <a:avLst/>
          </a:prstGeom>
          <a:noFill/>
          <a:ln>
            <a:noFill/>
          </a:ln>
        </p:spPr>
      </p:pic>
      <p:grpSp>
        <p:nvGrpSpPr>
          <p:cNvPr id="118" name="Google Shape;118;p20"/>
          <p:cNvGrpSpPr/>
          <p:nvPr/>
        </p:nvGrpSpPr>
        <p:grpSpPr>
          <a:xfrm>
            <a:off x="2093250" y="206575"/>
            <a:ext cx="2754275" cy="557675"/>
            <a:chOff x="2093250" y="206575"/>
            <a:chExt cx="2754275" cy="557675"/>
          </a:xfrm>
        </p:grpSpPr>
        <p:sp>
          <p:nvSpPr>
            <p:cNvPr id="119" name="Google Shape;119;p20"/>
            <p:cNvSpPr txBox="1"/>
            <p:nvPr/>
          </p:nvSpPr>
          <p:spPr>
            <a:xfrm>
              <a:off x="2650925" y="206575"/>
              <a:ext cx="21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Type parameter</a:t>
              </a:r>
              <a:endParaRPr b="1"/>
            </a:p>
          </p:txBody>
        </p:sp>
        <p:cxnSp>
          <p:nvCxnSpPr>
            <p:cNvPr id="120" name="Google Shape;120;p20"/>
            <p:cNvCxnSpPr/>
            <p:nvPr/>
          </p:nvCxnSpPr>
          <p:spPr>
            <a:xfrm flipH="1">
              <a:off x="2093250" y="502650"/>
              <a:ext cx="977700" cy="261600"/>
            </a:xfrm>
            <a:prstGeom prst="straightConnector1">
              <a:avLst/>
            </a:prstGeom>
            <a:noFill/>
            <a:ln cap="flat" cmpd="sng" w="19050">
              <a:solidFill>
                <a:srgbClr val="FF0000"/>
              </a:solidFill>
              <a:prstDash val="solid"/>
              <a:round/>
              <a:headEnd len="med" w="med" type="none"/>
              <a:tailEnd len="med" w="med" type="triangle"/>
            </a:ln>
          </p:spPr>
        </p:cxnSp>
      </p:grpSp>
      <p:grpSp>
        <p:nvGrpSpPr>
          <p:cNvPr id="121" name="Google Shape;121;p20"/>
          <p:cNvGrpSpPr/>
          <p:nvPr/>
        </p:nvGrpSpPr>
        <p:grpSpPr>
          <a:xfrm>
            <a:off x="4895625" y="681675"/>
            <a:ext cx="2209800" cy="296100"/>
            <a:chOff x="4895625" y="681675"/>
            <a:chExt cx="2209800" cy="296100"/>
          </a:xfrm>
        </p:grpSpPr>
        <p:cxnSp>
          <p:nvCxnSpPr>
            <p:cNvPr id="122" name="Google Shape;122;p20"/>
            <p:cNvCxnSpPr/>
            <p:nvPr/>
          </p:nvCxnSpPr>
          <p:spPr>
            <a:xfrm>
              <a:off x="4895625" y="681675"/>
              <a:ext cx="0" cy="296100"/>
            </a:xfrm>
            <a:prstGeom prst="straightConnector1">
              <a:avLst/>
            </a:prstGeom>
            <a:noFill/>
            <a:ln cap="flat" cmpd="sng" w="19050">
              <a:solidFill>
                <a:srgbClr val="FF0000"/>
              </a:solidFill>
              <a:prstDash val="solid"/>
              <a:round/>
              <a:headEnd len="med" w="med" type="none"/>
              <a:tailEnd len="med" w="med" type="triangle"/>
            </a:ln>
          </p:spPr>
        </p:cxnSp>
        <p:cxnSp>
          <p:nvCxnSpPr>
            <p:cNvPr id="123" name="Google Shape;123;p20"/>
            <p:cNvCxnSpPr/>
            <p:nvPr/>
          </p:nvCxnSpPr>
          <p:spPr>
            <a:xfrm>
              <a:off x="7105425" y="681675"/>
              <a:ext cx="0" cy="296100"/>
            </a:xfrm>
            <a:prstGeom prst="straightConnector1">
              <a:avLst/>
            </a:prstGeom>
            <a:noFill/>
            <a:ln cap="flat" cmpd="sng" w="19050">
              <a:solidFill>
                <a:srgbClr val="FF0000"/>
              </a:solidFill>
              <a:prstDash val="solid"/>
              <a:round/>
              <a:headEnd len="med" w="med" type="none"/>
              <a:tailEnd len="med" w="med" type="triangle"/>
            </a:ln>
          </p:spPr>
        </p:cxnSp>
      </p:grpSp>
      <p:grpSp>
        <p:nvGrpSpPr>
          <p:cNvPr id="124" name="Google Shape;124;p20"/>
          <p:cNvGrpSpPr/>
          <p:nvPr/>
        </p:nvGrpSpPr>
        <p:grpSpPr>
          <a:xfrm>
            <a:off x="4046175" y="2298350"/>
            <a:ext cx="4933950" cy="657000"/>
            <a:chOff x="4046175" y="2298350"/>
            <a:chExt cx="4933950" cy="657000"/>
          </a:xfrm>
        </p:grpSpPr>
        <p:pic>
          <p:nvPicPr>
            <p:cNvPr id="125" name="Google Shape;125;p20"/>
            <p:cNvPicPr preferRelativeResize="0"/>
            <p:nvPr/>
          </p:nvPicPr>
          <p:blipFill>
            <a:blip r:embed="rId5">
              <a:alphaModFix/>
            </a:blip>
            <a:stretch>
              <a:fillRect/>
            </a:stretch>
          </p:blipFill>
          <p:spPr>
            <a:xfrm>
              <a:off x="4046175" y="2602925"/>
              <a:ext cx="4933950" cy="352425"/>
            </a:xfrm>
            <a:prstGeom prst="rect">
              <a:avLst/>
            </a:prstGeom>
            <a:noFill/>
            <a:ln>
              <a:noFill/>
            </a:ln>
          </p:spPr>
        </p:pic>
        <p:pic>
          <p:nvPicPr>
            <p:cNvPr id="126" name="Google Shape;126;p20"/>
            <p:cNvPicPr preferRelativeResize="0"/>
            <p:nvPr/>
          </p:nvPicPr>
          <p:blipFill>
            <a:blip r:embed="rId6">
              <a:alphaModFix/>
            </a:blip>
            <a:stretch>
              <a:fillRect/>
            </a:stretch>
          </p:blipFill>
          <p:spPr>
            <a:xfrm>
              <a:off x="6698976" y="2298350"/>
              <a:ext cx="1677849" cy="352425"/>
            </a:xfrm>
            <a:prstGeom prst="rect">
              <a:avLst/>
            </a:prstGeom>
            <a:noFill/>
            <a:ln>
              <a:noFill/>
            </a:ln>
          </p:spPr>
        </p:pic>
      </p:grpSp>
      <p:sp>
        <p:nvSpPr>
          <p:cNvPr id="127" name="Google Shape;127;p20"/>
          <p:cNvSpPr txBox="1"/>
          <p:nvPr/>
        </p:nvSpPr>
        <p:spPr>
          <a:xfrm>
            <a:off x="3982650" y="3091625"/>
            <a:ext cx="506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Since we are now using Generics there is no scope for runtime exceptions, provides type safety during compile time itself.</a:t>
            </a:r>
            <a:endParaRPr sz="1200"/>
          </a:p>
          <a:p>
            <a:pPr indent="0" lvl="0" marL="0" rtl="0" algn="l">
              <a:spcBef>
                <a:spcPts val="0"/>
              </a:spcBef>
              <a:spcAft>
                <a:spcPts val="0"/>
              </a:spcAft>
              <a:buNone/>
            </a:pPr>
            <a:r>
              <a:t/>
            </a:r>
            <a:endParaRPr sz="1200"/>
          </a:p>
        </p:txBody>
      </p:sp>
      <p:pic>
        <p:nvPicPr>
          <p:cNvPr id="128" name="Google Shape;128;p20"/>
          <p:cNvPicPr preferRelativeResize="0"/>
          <p:nvPr/>
        </p:nvPicPr>
        <p:blipFill>
          <a:blip r:embed="rId7">
            <a:alphaModFix/>
          </a:blip>
          <a:stretch>
            <a:fillRect/>
          </a:stretch>
        </p:blipFill>
        <p:spPr>
          <a:xfrm>
            <a:off x="4124387" y="3966800"/>
            <a:ext cx="4509200" cy="557675"/>
          </a:xfrm>
          <a:prstGeom prst="rect">
            <a:avLst/>
          </a:prstGeom>
          <a:noFill/>
          <a:ln>
            <a:noFill/>
          </a:ln>
        </p:spPr>
      </p:pic>
      <p:grpSp>
        <p:nvGrpSpPr>
          <p:cNvPr id="129" name="Google Shape;129;p20"/>
          <p:cNvGrpSpPr/>
          <p:nvPr/>
        </p:nvGrpSpPr>
        <p:grpSpPr>
          <a:xfrm>
            <a:off x="593100" y="3830525"/>
            <a:ext cx="3233032" cy="1312975"/>
            <a:chOff x="593100" y="3830525"/>
            <a:chExt cx="3233032" cy="1312975"/>
          </a:xfrm>
        </p:grpSpPr>
        <p:pic>
          <p:nvPicPr>
            <p:cNvPr id="130" name="Google Shape;130;p20"/>
            <p:cNvPicPr preferRelativeResize="0"/>
            <p:nvPr/>
          </p:nvPicPr>
          <p:blipFill>
            <a:blip r:embed="rId8">
              <a:alphaModFix/>
            </a:blip>
            <a:stretch>
              <a:fillRect/>
            </a:stretch>
          </p:blipFill>
          <p:spPr>
            <a:xfrm>
              <a:off x="648175" y="3830525"/>
              <a:ext cx="3177957" cy="314225"/>
            </a:xfrm>
            <a:prstGeom prst="rect">
              <a:avLst/>
            </a:prstGeom>
            <a:noFill/>
            <a:ln>
              <a:noFill/>
            </a:ln>
          </p:spPr>
        </p:pic>
        <p:pic>
          <p:nvPicPr>
            <p:cNvPr id="131" name="Google Shape;131;p20"/>
            <p:cNvPicPr preferRelativeResize="0"/>
            <p:nvPr/>
          </p:nvPicPr>
          <p:blipFill rotWithShape="1">
            <a:blip r:embed="rId9">
              <a:alphaModFix/>
            </a:blip>
            <a:srcRect b="0" l="0" r="64664" t="0"/>
            <a:stretch/>
          </p:blipFill>
          <p:spPr>
            <a:xfrm>
              <a:off x="593100" y="4177500"/>
              <a:ext cx="1878825" cy="314225"/>
            </a:xfrm>
            <a:prstGeom prst="rect">
              <a:avLst/>
            </a:prstGeom>
            <a:noFill/>
            <a:ln>
              <a:noFill/>
            </a:ln>
          </p:spPr>
        </p:pic>
        <p:pic>
          <p:nvPicPr>
            <p:cNvPr id="132" name="Google Shape;132;p20"/>
            <p:cNvPicPr preferRelativeResize="0"/>
            <p:nvPr/>
          </p:nvPicPr>
          <p:blipFill rotWithShape="1">
            <a:blip r:embed="rId9">
              <a:alphaModFix/>
            </a:blip>
            <a:srcRect b="0" l="35337" r="26071" t="0"/>
            <a:stretch/>
          </p:blipFill>
          <p:spPr>
            <a:xfrm>
              <a:off x="669300" y="4524475"/>
              <a:ext cx="2051900" cy="314225"/>
            </a:xfrm>
            <a:prstGeom prst="rect">
              <a:avLst/>
            </a:prstGeom>
            <a:noFill/>
            <a:ln>
              <a:noFill/>
            </a:ln>
          </p:spPr>
        </p:pic>
        <p:pic>
          <p:nvPicPr>
            <p:cNvPr id="133" name="Google Shape;133;p20"/>
            <p:cNvPicPr preferRelativeResize="0"/>
            <p:nvPr/>
          </p:nvPicPr>
          <p:blipFill rotWithShape="1">
            <a:blip r:embed="rId9">
              <a:alphaModFix/>
            </a:blip>
            <a:srcRect b="0" l="79108" r="1670" t="0"/>
            <a:stretch/>
          </p:blipFill>
          <p:spPr>
            <a:xfrm>
              <a:off x="778050" y="4829275"/>
              <a:ext cx="1022000" cy="314225"/>
            </a:xfrm>
            <a:prstGeom prst="rect">
              <a:avLst/>
            </a:prstGeom>
            <a:noFill/>
            <a:ln>
              <a:noFill/>
            </a:ln>
          </p:spPr>
        </p:pic>
      </p:grpSp>
      <p:sp>
        <p:nvSpPr>
          <p:cNvPr id="134" name="Google Shape;134;p20"/>
          <p:cNvSpPr txBox="1"/>
          <p:nvPr/>
        </p:nvSpPr>
        <p:spPr>
          <a:xfrm>
            <a:off x="4117550" y="4578875"/>
            <a:ext cx="421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Generics implemented in Java 5 to reduce compile time issues and ensure type safety at compile time itself.</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None/>
            </a:pPr>
            <a:r>
              <a:rPr b="1" lang="en" sz="2200">
                <a:solidFill>
                  <a:srgbClr val="0000FF"/>
                </a:solidFill>
                <a:latin typeface="Calibri"/>
                <a:ea typeface="Calibri"/>
                <a:cs typeface="Calibri"/>
                <a:sym typeface="Calibri"/>
              </a:rPr>
              <a:t>Generic Type</a:t>
            </a:r>
            <a:endParaRPr b="1" sz="2200">
              <a:solidFill>
                <a:srgbClr val="0000FF"/>
              </a:solidFill>
              <a:latin typeface="Calibri"/>
              <a:ea typeface="Calibri"/>
              <a:cs typeface="Calibri"/>
              <a:sym typeface="Calibri"/>
            </a:endParaRPr>
          </a:p>
        </p:txBody>
      </p:sp>
      <p:pic>
        <p:nvPicPr>
          <p:cNvPr id="140" name="Google Shape;140;p21"/>
          <p:cNvPicPr preferRelativeResize="0"/>
          <p:nvPr/>
        </p:nvPicPr>
        <p:blipFill>
          <a:blip r:embed="rId3">
            <a:alphaModFix/>
          </a:blip>
          <a:stretch>
            <a:fillRect/>
          </a:stretch>
        </p:blipFill>
        <p:spPr>
          <a:xfrm>
            <a:off x="543950" y="662725"/>
            <a:ext cx="6620225" cy="831575"/>
          </a:xfrm>
          <a:prstGeom prst="rect">
            <a:avLst/>
          </a:prstGeom>
          <a:noFill/>
          <a:ln>
            <a:noFill/>
          </a:ln>
        </p:spPr>
      </p:pic>
      <p:pic>
        <p:nvPicPr>
          <p:cNvPr id="141" name="Google Shape;141;p21"/>
          <p:cNvPicPr preferRelativeResize="0"/>
          <p:nvPr/>
        </p:nvPicPr>
        <p:blipFill>
          <a:blip r:embed="rId4">
            <a:alphaModFix/>
          </a:blip>
          <a:stretch>
            <a:fillRect/>
          </a:stretch>
        </p:blipFill>
        <p:spPr>
          <a:xfrm>
            <a:off x="571500" y="1857300"/>
            <a:ext cx="6669799" cy="525100"/>
          </a:xfrm>
          <a:prstGeom prst="rect">
            <a:avLst/>
          </a:prstGeom>
          <a:noFill/>
          <a:ln>
            <a:noFill/>
          </a:ln>
        </p:spPr>
      </p:pic>
      <p:pic>
        <p:nvPicPr>
          <p:cNvPr id="142" name="Google Shape;142;p21"/>
          <p:cNvPicPr preferRelativeResize="0"/>
          <p:nvPr/>
        </p:nvPicPr>
        <p:blipFill>
          <a:blip r:embed="rId5">
            <a:alphaModFix/>
          </a:blip>
          <a:stretch>
            <a:fillRect/>
          </a:stretch>
        </p:blipFill>
        <p:spPr>
          <a:xfrm>
            <a:off x="7093025" y="2273150"/>
            <a:ext cx="2015768" cy="2456300"/>
          </a:xfrm>
          <a:prstGeom prst="rect">
            <a:avLst/>
          </a:prstGeom>
          <a:noFill/>
          <a:ln>
            <a:noFill/>
          </a:ln>
        </p:spPr>
      </p:pic>
      <p:sp>
        <p:nvSpPr>
          <p:cNvPr id="143" name="Google Shape;143;p21"/>
          <p:cNvSpPr txBox="1"/>
          <p:nvPr/>
        </p:nvSpPr>
        <p:spPr>
          <a:xfrm>
            <a:off x="7381300" y="4599550"/>
            <a:ext cx="10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